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3"/>
  </p:notesMasterIdLst>
  <p:handoutMasterIdLst>
    <p:handoutMasterId r:id="rId34"/>
  </p:handoutMasterIdLst>
  <p:sldIdLst>
    <p:sldId id="395" r:id="rId2"/>
    <p:sldId id="397" r:id="rId3"/>
    <p:sldId id="396" r:id="rId4"/>
    <p:sldId id="424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415" r:id="rId23"/>
    <p:sldId id="416" r:id="rId24"/>
    <p:sldId id="417" r:id="rId25"/>
    <p:sldId id="419" r:id="rId26"/>
    <p:sldId id="420" r:id="rId27"/>
    <p:sldId id="421" r:id="rId28"/>
    <p:sldId id="422" r:id="rId29"/>
    <p:sldId id="425" r:id="rId30"/>
    <p:sldId id="423" r:id="rId31"/>
    <p:sldId id="426" r:id="rId32"/>
  </p:sldIdLst>
  <p:sldSz cx="12190413" cy="6859588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544251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1088502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632753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2177004" algn="l" rtl="0" eaLnBrk="0" fontAlgn="base" hangingPunct="0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721254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3265505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809756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4354007" algn="l" defTabSz="1088502" rtl="0" eaLnBrk="1" latinLnBrk="0" hangingPunct="1">
      <a:defRPr kumimoji="1" sz="29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  <a:srgbClr val="0066CC"/>
    <a:srgbClr val="CCFFFF"/>
    <a:srgbClr val="FFCCCC"/>
    <a:srgbClr val="CCFF99"/>
    <a:srgbClr val="FF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8" autoAdjust="0"/>
    <p:restoredTop sz="98901" autoAdjust="0"/>
  </p:normalViewPr>
  <p:slideViewPr>
    <p:cSldViewPr snapToGrid="0">
      <p:cViewPr varScale="1">
        <p:scale>
          <a:sx n="110" d="100"/>
          <a:sy n="110" d="100"/>
        </p:scale>
        <p:origin x="-720" y="-9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310" y="-96"/>
      </p:cViewPr>
      <p:guideLst>
        <p:guide orient="horz" pos="2160"/>
        <p:guide pos="288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0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77C1684A-374C-47A3-800A-8FD39E38A8F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2537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7588" y="514350"/>
            <a:ext cx="45688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宋体" pitchFamily="2" charset="-122"/>
              </a:defRPr>
            </a:lvl1pPr>
          </a:lstStyle>
          <a:p>
            <a:fld id="{CBA67E4D-C717-4F8F-BB62-20DC4941B57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7279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544251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108850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63275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217700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5352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2977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632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65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黑体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449070F-E29C-464E-B9B0-52713EBFB6F0}" type="slidenum">
              <a:rPr lang="zh-CN" altLang="en-US" smtClean="0">
                <a:latin typeface="Arial" pitchFamily="34" charset="0"/>
                <a:ea typeface="宋体" pitchFamily="2" charset="-122"/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en-US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273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52663" y="565150"/>
            <a:ext cx="4392612" cy="2471738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564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1.</a:t>
                </a:r>
                <a:r>
                  <a:rPr lang="zh-CN" altLang="en-US" dirty="0" smtClean="0"/>
                  <a:t>使</a:t>
                </a:r>
                <a:r>
                  <a:rPr lang="en-US" altLang="zh-CN" sz="1200" b="1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𝟏</a:t>
                </a:r>
                <a:r>
                  <a:rPr lang="en-US" altLang="zh-CN" sz="1200" b="1" i="0" smtClean="0">
                    <a:solidFill>
                      <a:srgbClr val="FF0000"/>
                    </a:solidFill>
                    <a:latin typeface="Cambria Math"/>
                  </a:rPr>
                  <a:t>/</a:t>
                </a:r>
                <a:r>
                  <a:rPr lang="en-US" altLang="zh-CN" sz="1200" b="1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𝟑</a:t>
                </a:r>
                <a:r>
                  <a:rPr lang="zh-CN" altLang="en-US" dirty="0" smtClean="0"/>
                  <a:t>的字体与其他数值字体保持一致；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589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542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062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b="1" noProof="1" smtClean="0">
                    <a:solidFill>
                      <a:srgbClr val="000000"/>
                    </a:solidFill>
                    <a:latin typeface="+mn-lt"/>
                    <a:ea typeface="楷体" pitchFamily="49" charset="-122"/>
                  </a:rPr>
                  <a:t>–</a:t>
                </a:r>
                <a:r>
                  <a:rPr lang="en-US" altLang="zh-CN" sz="1200" b="1" i="0" noProof="1" smtClean="0">
                    <a:solidFill>
                      <a:srgbClr val="000000"/>
                    </a:solidFill>
                    <a:latin typeface="Cambria Math"/>
                    <a:ea typeface="楷体" pitchFamily="49" charset="-122"/>
                  </a:rPr>
                  <a:t>𝟑/𝟐</a:t>
                </a:r>
                <a:r>
                  <a:rPr lang="zh-CN" altLang="en-US" dirty="0" smtClean="0"/>
                  <a:t>和</a:t>
                </a:r>
                <a:r>
                  <a:rPr lang="en-US" altLang="zh-CN" sz="1200" b="1" noProof="1" smtClean="0">
                    <a:solidFill>
                      <a:srgbClr val="000000"/>
                    </a:solidFill>
                    <a:latin typeface="+mn-lt"/>
                    <a:ea typeface="楷体" pitchFamily="49" charset="-122"/>
                  </a:rPr>
                  <a:t>–</a:t>
                </a:r>
                <a:r>
                  <a:rPr lang="en-US" altLang="zh-CN" sz="1200" b="1" i="0" noProof="1" smtClean="0">
                    <a:solidFill>
                      <a:srgbClr val="000000"/>
                    </a:solidFill>
                    <a:latin typeface="Cambria Math"/>
                    <a:ea typeface="楷体" pitchFamily="49" charset="-122"/>
                  </a:rPr>
                  <a:t>𝟏/𝟐</a:t>
                </a:r>
                <a:r>
                  <a:rPr lang="zh-CN" altLang="en-US" dirty="0" smtClean="0"/>
                  <a:t>的字体应与其他数值字体保持一致；</a:t>
                </a:r>
                <a:endParaRPr lang="en-US" altLang="zh-CN" dirty="0" smtClean="0"/>
              </a:p>
              <a:p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442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1476E3-323B-40F2-992D-B7468AE7ACC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678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93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28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34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47050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69372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6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80754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5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5" y="172206"/>
            <a:ext cx="2140095" cy="69612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r>
              <a:rPr lang="zh-CN" altLang="en-US" sz="3700" b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700" b="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1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0" tIns="60945" rIns="121890" bIns="60945" anchor="ctr"/>
          <a:lstStyle/>
          <a:p>
            <a:pPr algn="ctr">
              <a:defRPr/>
            </a:pPr>
            <a:endParaRPr kumimoji="1" lang="zh-CN" altLang="en-US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9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 userDrawn="1"/>
        </p:nvSpPr>
        <p:spPr bwMode="auto">
          <a:xfrm>
            <a:off x="1484769" y="356923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8" tIns="60944" rIns="121888" bIns="609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kumimoji="1" lang="zh-CN" altLang="en-US" sz="3700" b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17" name="直接连接符 16"/>
          <p:cNvCxnSpPr/>
          <p:nvPr userDrawn="1"/>
        </p:nvCxnSpPr>
        <p:spPr>
          <a:xfrm>
            <a:off x="863600" y="1049029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0" y="260776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8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3" y="328587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2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90" tIns="60945" rIns="121890" bIns="60945" rtlCol="0">
            <a:spAutoFit/>
          </a:bodyPr>
          <a:lstStyle/>
          <a:p>
            <a:pPr algn="ctr"/>
            <a:r>
              <a:rPr lang="zh-CN" altLang="en-US" sz="4300" b="0" dirty="0" smtClean="0"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4300" b="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46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6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904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4" indent="-457144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3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6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3" indent="-304762" algn="l" defTabSz="121904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2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4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5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wmf"/><Relationship Id="rId12" Type="http://schemas.openxmlformats.org/officeDocument/2006/relationships/image" Target="../media/image27.png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4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11.bin"/><Relationship Id="rId19" Type="http://schemas.openxmlformats.org/officeDocument/2006/relationships/oleObject" Target="../embeddings/oleObject15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21.wmf"/><Relationship Id="rId14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36.wmf"/><Relationship Id="rId26" Type="http://schemas.openxmlformats.org/officeDocument/2006/relationships/image" Target="../media/image40.wmf"/><Relationship Id="rId3" Type="http://schemas.openxmlformats.org/officeDocument/2006/relationships/notesSlide" Target="../notesSlides/notesSlide11.xml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39.w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28" Type="http://schemas.openxmlformats.org/officeDocument/2006/relationships/image" Target="../media/image41.wmf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16.pn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Relationship Id="rId27" Type="http://schemas.openxmlformats.org/officeDocument/2006/relationships/oleObject" Target="../embeddings/oleObject27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2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487474" y="3319535"/>
            <a:ext cx="7821755" cy="196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>
                <a:latin typeface="黑体" pitchFamily="2" charset="-122"/>
                <a:ea typeface="黑体" pitchFamily="2" charset="-122"/>
              </a:rPr>
              <a:t>1.2</a:t>
            </a:r>
            <a:r>
              <a:rPr lang="en-US" altLang="zh-CN" sz="4800" b="0" dirty="0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800" b="0" dirty="0">
                <a:latin typeface="黑体" pitchFamily="2" charset="-122"/>
                <a:ea typeface="黑体" pitchFamily="2" charset="-122"/>
              </a:rPr>
              <a:t>有理数及其大小比较</a:t>
            </a:r>
            <a:endParaRPr lang="en-US" altLang="zh-CN" sz="4800" b="0" dirty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1.2.3  </a:t>
            </a:r>
            <a:r>
              <a:rPr lang="zh-CN" altLang="en-US" sz="4800" b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相反</a:t>
            </a:r>
            <a:r>
              <a:rPr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数</a:t>
            </a:r>
            <a:r>
              <a:rPr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zh-CN" altLang="en-US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142842" y="1798505"/>
            <a:ext cx="6924184" cy="113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第一章</a:t>
            </a:r>
            <a:r>
              <a:rPr lang="zh-CN" altLang="en-US" sz="6600" b="0" dirty="0">
                <a:latin typeface="隶书" pitchFamily="49" charset="-122"/>
                <a:ea typeface="隶书" pitchFamily="49" charset="-122"/>
              </a:rPr>
              <a:t>  </a:t>
            </a:r>
            <a:r>
              <a:rPr lang="en-US" altLang="en-US" sz="6600" b="0" dirty="0" err="1">
                <a:latin typeface="隶书" pitchFamily="49" charset="-122"/>
                <a:ea typeface="隶书" pitchFamily="49" charset="-122"/>
              </a:rPr>
              <a:t>有理数</a:t>
            </a:r>
            <a:endParaRPr lang="zh-CN" altLang="en-US" sz="6600" b="0" dirty="0"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1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54981" y="1243754"/>
            <a:ext cx="8330116" cy="3817313"/>
            <a:chOff x="1316407" y="536231"/>
            <a:chExt cx="6248400" cy="2862322"/>
          </a:xfrm>
        </p:grpSpPr>
        <p:sp>
          <p:nvSpPr>
            <p:cNvPr id="17" name="Rectangle 347"/>
            <p:cNvSpPr>
              <a:spLocks noChangeArrowheads="1"/>
            </p:cNvSpPr>
            <p:nvPr/>
          </p:nvSpPr>
          <p:spPr bwMode="auto">
            <a:xfrm>
              <a:off x="1316407" y="536231"/>
              <a:ext cx="6248400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355591" algn="just">
                <a:lnSpc>
                  <a:spcPct val="150000"/>
                </a:lnSpc>
              </a:pPr>
              <a:r>
                <a:rPr lang="en-US" altLang="zh-CN" sz="3200" dirty="0">
                  <a:solidFill>
                    <a:srgbClr val="0000FF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判断题： </a:t>
              </a:r>
            </a:p>
            <a:p>
              <a:pPr indent="355591" algn="just">
                <a:lnSpc>
                  <a:spcPct val="150000"/>
                </a:lnSpc>
              </a:pP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(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1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)–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5是5的相反数；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﹙   ﹚</a:t>
              </a:r>
              <a:endPara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  <a:p>
              <a:pPr indent="355591" algn="just">
                <a:lnSpc>
                  <a:spcPct val="150000"/>
                </a:lnSpc>
              </a:pP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(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2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)–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5是相反数；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﹙   ﹚</a:t>
              </a:r>
              <a:endPara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  <a:p>
              <a:pPr indent="355591" algn="just">
                <a:lnSpc>
                  <a:spcPct val="150000"/>
                </a:lnSpc>
              </a:pP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(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3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)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–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5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与   互为相反数；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﹙   ﹚</a:t>
              </a:r>
            </a:p>
            <a:p>
              <a:pPr indent="355591" algn="just">
                <a:lnSpc>
                  <a:spcPct val="150000"/>
                </a:lnSpc>
              </a:pP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(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4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) –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5和</a:t>
              </a:r>
              <a:r>
                <a:rPr lang="en-US" altLang="zh-CN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5</a:t>
              </a: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互为相反数；</a:t>
              </a:r>
              <a:r>
                <a:rPr lang="en-US" altLang="zh-CN" sz="3200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﹙   ﹚</a:t>
              </a:r>
              <a:endPara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5494670"/>
                </p:ext>
              </p:extLst>
            </p:nvPr>
          </p:nvGraphicFramePr>
          <p:xfrm>
            <a:off x="2750792" y="2180023"/>
            <a:ext cx="247500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6" name="Equation" r:id="rId4" imgW="139680" imgH="406080" progId="Equation.DSMT4">
                    <p:embed/>
                  </p:oleObj>
                </mc:Choice>
                <mc:Fallback>
                  <p:oleObj name="Equation" r:id="rId4" imgW="139680" imgH="4060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750792" y="2180023"/>
                          <a:ext cx="247500" cy="72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794" name="Rectangle 312"/>
          <p:cNvSpPr>
            <a:spLocks noChangeArrowheads="1"/>
          </p:cNvSpPr>
          <p:nvPr/>
        </p:nvSpPr>
        <p:spPr bwMode="auto">
          <a:xfrm>
            <a:off x="7485512" y="3564515"/>
            <a:ext cx="4418941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勿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将相反数与倒数相混淆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Rectangle 324"/>
          <p:cNvSpPr>
            <a:spLocks noChangeArrowheads="1"/>
          </p:cNvSpPr>
          <p:nvPr/>
        </p:nvSpPr>
        <p:spPr bwMode="auto">
          <a:xfrm>
            <a:off x="1902636" y="2778342"/>
            <a:ext cx="9142810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02" name="文本框 12295"/>
          <p:cNvSpPr txBox="1">
            <a:spLocks noChangeArrowheads="1"/>
          </p:cNvSpPr>
          <p:nvPr/>
        </p:nvSpPr>
        <p:spPr bwMode="auto">
          <a:xfrm>
            <a:off x="2131206" y="4890646"/>
            <a:ext cx="8914240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相反数等于它本身的数只有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﹙   ﹚ 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6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符号不同的两个数互为相反数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.﹙   ﹚ 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297" name="文本框 12296"/>
          <p:cNvSpPr txBox="1">
            <a:spLocks noChangeArrowheads="1"/>
          </p:cNvSpPr>
          <p:nvPr/>
        </p:nvSpPr>
        <p:spPr bwMode="auto">
          <a:xfrm>
            <a:off x="5360489" y="2824653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12298" name="矩形 12297"/>
          <p:cNvSpPr>
            <a:spLocks noChangeArrowheads="1"/>
          </p:cNvSpPr>
          <p:nvPr/>
        </p:nvSpPr>
        <p:spPr bwMode="auto">
          <a:xfrm>
            <a:off x="6116087" y="2117366"/>
            <a:ext cx="472239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12299" name="矩形 12298"/>
          <p:cNvSpPr>
            <a:spLocks noChangeArrowheads="1"/>
          </p:cNvSpPr>
          <p:nvPr/>
        </p:nvSpPr>
        <p:spPr bwMode="auto">
          <a:xfrm>
            <a:off x="6724291" y="3564515"/>
            <a:ext cx="76122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 </a:t>
            </a:r>
          </a:p>
        </p:txBody>
      </p:sp>
      <p:sp>
        <p:nvSpPr>
          <p:cNvPr id="12300" name="文本框 12299"/>
          <p:cNvSpPr txBox="1">
            <a:spLocks noChangeArrowheads="1"/>
          </p:cNvSpPr>
          <p:nvPr/>
        </p:nvSpPr>
        <p:spPr bwMode="auto">
          <a:xfrm>
            <a:off x="6588325" y="4326706"/>
            <a:ext cx="64338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12301" name="矩形 12300"/>
          <p:cNvSpPr>
            <a:spLocks noChangeArrowheads="1"/>
          </p:cNvSpPr>
          <p:nvPr/>
        </p:nvSpPr>
        <p:spPr bwMode="auto">
          <a:xfrm>
            <a:off x="8556170" y="5061067"/>
            <a:ext cx="47058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12302" name="矩形 12301"/>
          <p:cNvSpPr>
            <a:spLocks noChangeArrowheads="1"/>
          </p:cNvSpPr>
          <p:nvPr/>
        </p:nvSpPr>
        <p:spPr bwMode="auto">
          <a:xfrm>
            <a:off x="8368109" y="5747754"/>
            <a:ext cx="65864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6087" y="2732915"/>
            <a:ext cx="5631040" cy="102624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相反数是成对出现的，不能单独存在</a:t>
            </a:r>
          </a:p>
        </p:txBody>
      </p:sp>
      <p:sp>
        <p:nvSpPr>
          <p:cNvPr id="20" name="Rectangle 312"/>
          <p:cNvSpPr>
            <a:spLocks noChangeArrowheads="1"/>
          </p:cNvSpPr>
          <p:nvPr/>
        </p:nvSpPr>
        <p:spPr bwMode="auto">
          <a:xfrm>
            <a:off x="9167143" y="5770910"/>
            <a:ext cx="2676924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缺少“只有”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109884" y="1295303"/>
            <a:ext cx="835655" cy="84175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32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2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104453" y="1702592"/>
            <a:ext cx="6262401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结合数轴考虑：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104453" y="2841622"/>
            <a:ext cx="6399967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7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lang="zh-CN" altLang="en-US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的相反数是</a:t>
            </a:r>
            <a:r>
              <a:rPr lang="en-US" altLang="zh-CN" sz="37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_____.</a:t>
            </a:r>
            <a:endParaRPr lang="zh-CN" altLang="en-US" sz="37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032497" y="3832451"/>
            <a:ext cx="7951281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70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一个正数的相反数是一个</a:t>
            </a:r>
            <a:r>
              <a:rPr lang="zh-CN" altLang="en-US" sz="3700" u="sng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　　　</a:t>
            </a:r>
            <a:r>
              <a:rPr lang="en-US" altLang="zh-CN" sz="370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zh-CN" altLang="en-US" sz="370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104453" y="4708954"/>
            <a:ext cx="7949165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一个负数的相反数是一个</a:t>
            </a:r>
            <a:r>
              <a:rPr lang="zh-CN" altLang="en-US" sz="3700" u="sng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　　　</a:t>
            </a:r>
            <a:r>
              <a:rPr lang="en-US" altLang="zh-CN" sz="37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endParaRPr lang="zh-CN" altLang="en-US" sz="37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7439291" y="3806711"/>
            <a:ext cx="1207865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负数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7455777" y="4683569"/>
            <a:ext cx="1207865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正数</a:t>
            </a: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5079339" y="2841622"/>
            <a:ext cx="485539" cy="69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7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</a:p>
        </p:txBody>
      </p:sp>
      <p:pic>
        <p:nvPicPr>
          <p:cNvPr id="14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081106" y="1558625"/>
            <a:ext cx="835655" cy="84175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70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/>
      <p:bldP spid="55304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1287033" y="2206087"/>
            <a:ext cx="10857087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在数轴上，画出几组表示相反数的点，并观察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这两个点具有怎样的特征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.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92050" y="5327834"/>
            <a:ext cx="6810547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</a:rPr>
              <a:t>位于原点两侧，且与原点的距离相等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grpSp>
        <p:nvGrpSpPr>
          <p:cNvPr id="10" name="组合 7172"/>
          <p:cNvGrpSpPr>
            <a:grpSpLocks/>
          </p:cNvGrpSpPr>
          <p:nvPr/>
        </p:nvGrpSpPr>
        <p:grpSpPr bwMode="auto">
          <a:xfrm>
            <a:off x="3570351" y="4438629"/>
            <a:ext cx="5485686" cy="706440"/>
            <a:chOff x="0" y="0"/>
            <a:chExt cx="3456" cy="446"/>
          </a:xfrm>
        </p:grpSpPr>
        <p:sp>
          <p:nvSpPr>
            <p:cNvPr id="35867" name="Line 7"/>
            <p:cNvSpPr>
              <a:spLocks noChangeShapeType="1"/>
            </p:cNvSpPr>
            <p:nvPr/>
          </p:nvSpPr>
          <p:spPr bwMode="auto">
            <a:xfrm>
              <a:off x="0" y="96"/>
              <a:ext cx="345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8" name="Line 10"/>
            <p:cNvSpPr>
              <a:spLocks noChangeShapeType="1"/>
            </p:cNvSpPr>
            <p:nvPr/>
          </p:nvSpPr>
          <p:spPr bwMode="auto">
            <a:xfrm flipV="1">
              <a:off x="1824" y="0"/>
              <a:ext cx="0" cy="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9" name="Text Box 11"/>
            <p:cNvSpPr txBox="1">
              <a:spLocks noChangeArrowheads="1"/>
            </p:cNvSpPr>
            <p:nvPr/>
          </p:nvSpPr>
          <p:spPr bwMode="auto">
            <a:xfrm>
              <a:off x="1715" y="106"/>
              <a:ext cx="336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>
                  <a:latin typeface="Times New Roman" pitchFamily="18" charset="0"/>
                  <a:ea typeface="楷体_GB2312" pitchFamily="49" charset="-122"/>
                </a:rPr>
                <a:t>0</a:t>
              </a:r>
            </a:p>
          </p:txBody>
        </p:sp>
      </p:grpSp>
      <p:sp>
        <p:nvSpPr>
          <p:cNvPr id="7177" name="Oval 8"/>
          <p:cNvSpPr>
            <a:spLocks noChangeArrowheads="1"/>
          </p:cNvSpPr>
          <p:nvPr/>
        </p:nvSpPr>
        <p:spPr bwMode="auto">
          <a:xfrm>
            <a:off x="4215851" y="4514846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7178" name="Oval 9"/>
          <p:cNvSpPr>
            <a:spLocks noChangeArrowheads="1"/>
          </p:cNvSpPr>
          <p:nvPr/>
        </p:nvSpPr>
        <p:spPr bwMode="auto">
          <a:xfrm>
            <a:off x="8419004" y="4514846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7179" name="TextBox 16"/>
          <p:cNvSpPr txBox="1">
            <a:spLocks noChangeArrowheads="1"/>
          </p:cNvSpPr>
          <p:nvPr/>
        </p:nvSpPr>
        <p:spPr bwMode="auto">
          <a:xfrm>
            <a:off x="8328883" y="4574393"/>
            <a:ext cx="571426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5</a:t>
            </a:r>
          </a:p>
        </p:txBody>
      </p:sp>
      <p:sp>
        <p:nvSpPr>
          <p:cNvPr id="7180" name="TextBox 17"/>
          <p:cNvSpPr txBox="1">
            <a:spLocks noChangeArrowheads="1"/>
          </p:cNvSpPr>
          <p:nvPr/>
        </p:nvSpPr>
        <p:spPr bwMode="auto">
          <a:xfrm>
            <a:off x="4025376" y="4606768"/>
            <a:ext cx="1096291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–5</a:t>
            </a:r>
            <a:endParaRPr lang="en-US" altLang="zh-CN" b="1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12" name="组合 9"/>
          <p:cNvGrpSpPr>
            <a:grpSpLocks/>
          </p:cNvGrpSpPr>
          <p:nvPr/>
        </p:nvGrpSpPr>
        <p:grpSpPr bwMode="auto">
          <a:xfrm>
            <a:off x="5724404" y="4434391"/>
            <a:ext cx="1572478" cy="698064"/>
            <a:chOff x="6273" y="4948"/>
            <a:chExt cx="2475" cy="1103"/>
          </a:xfrm>
        </p:grpSpPr>
        <p:sp>
          <p:nvSpPr>
            <p:cNvPr id="35863" name="Line 10"/>
            <p:cNvSpPr>
              <a:spLocks noChangeShapeType="1"/>
            </p:cNvSpPr>
            <p:nvPr/>
          </p:nvSpPr>
          <p:spPr bwMode="auto">
            <a:xfrm flipV="1">
              <a:off x="6736" y="4948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4" name="Text Box 11"/>
            <p:cNvSpPr txBox="1">
              <a:spLocks noChangeArrowheads="1"/>
            </p:cNvSpPr>
            <p:nvPr/>
          </p:nvSpPr>
          <p:spPr bwMode="auto">
            <a:xfrm>
              <a:off x="6273" y="5194"/>
              <a:ext cx="908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 smtClean="0">
                  <a:latin typeface="Times New Roman" pitchFamily="18" charset="0"/>
                  <a:ea typeface="楷体_GB2312" pitchFamily="49" charset="-122"/>
                </a:rPr>
                <a:t>–1</a:t>
              </a:r>
              <a:endParaRPr lang="en-US" altLang="zh-CN" b="1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35865" name="Line 10"/>
            <p:cNvSpPr>
              <a:spLocks noChangeShapeType="1"/>
            </p:cNvSpPr>
            <p:nvPr/>
          </p:nvSpPr>
          <p:spPr bwMode="auto">
            <a:xfrm flipV="1">
              <a:off x="8179" y="4959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6" name="Text Box 11"/>
            <p:cNvSpPr txBox="1">
              <a:spLocks noChangeArrowheads="1"/>
            </p:cNvSpPr>
            <p:nvPr/>
          </p:nvSpPr>
          <p:spPr bwMode="auto">
            <a:xfrm>
              <a:off x="7908" y="5200"/>
              <a:ext cx="840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b="1" dirty="0">
                  <a:latin typeface="Times New Roman" pitchFamily="18" charset="0"/>
                  <a:ea typeface="楷体_GB2312" pitchFamily="49" charset="-122"/>
                </a:rPr>
                <a:t>1</a:t>
              </a:r>
            </a:p>
          </p:txBody>
        </p:sp>
      </p:grpSp>
      <p:sp>
        <p:nvSpPr>
          <p:cNvPr id="2" name="Oval 9"/>
          <p:cNvSpPr>
            <a:spLocks noChangeArrowheads="1"/>
          </p:cNvSpPr>
          <p:nvPr/>
        </p:nvSpPr>
        <p:spPr bwMode="auto">
          <a:xfrm>
            <a:off x="7599960" y="4485206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225369" y="4480972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7488059" y="4562307"/>
            <a:ext cx="571426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i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a</a:t>
            </a:r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5052092" y="4575360"/>
            <a:ext cx="672312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–</a:t>
            </a:r>
            <a:r>
              <a:rPr lang="en-US" altLang="zh-CN" b="1" i="1" dirty="0" smtClean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a</a:t>
            </a:r>
            <a:endParaRPr lang="en-US" altLang="zh-CN" b="1" i="1" dirty="0">
              <a:solidFill>
                <a:srgbClr val="0000CC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7" name="左大括号 6"/>
          <p:cNvSpPr>
            <a:spLocks/>
          </p:cNvSpPr>
          <p:nvPr/>
        </p:nvSpPr>
        <p:spPr bwMode="auto">
          <a:xfrm rot="5400000">
            <a:off x="6962890" y="3731716"/>
            <a:ext cx="203247" cy="1202110"/>
          </a:xfrm>
          <a:prstGeom prst="leftBrace">
            <a:avLst>
              <a:gd name="adj1" fmla="val 8026"/>
              <a:gd name="adj2" fmla="val 50000"/>
            </a:avLst>
          </a:prstGeom>
          <a:noFill/>
          <a:ln w="19050">
            <a:solidFill>
              <a:srgbClr val="0000FF">
                <a:alpha val="98822"/>
              </a:srgbClr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/>
          </a:p>
        </p:txBody>
      </p:sp>
      <p:sp>
        <p:nvSpPr>
          <p:cNvPr id="8" name="左大括号 7"/>
          <p:cNvSpPr>
            <a:spLocks/>
          </p:cNvSpPr>
          <p:nvPr/>
        </p:nvSpPr>
        <p:spPr bwMode="auto">
          <a:xfrm rot="5400000">
            <a:off x="5761838" y="3737009"/>
            <a:ext cx="201131" cy="1202110"/>
          </a:xfrm>
          <a:prstGeom prst="leftBrace">
            <a:avLst>
              <a:gd name="adj1" fmla="val 8110"/>
              <a:gd name="adj2" fmla="val 50000"/>
            </a:avLst>
          </a:prstGeom>
          <a:noFill/>
          <a:ln w="19050">
            <a:solidFill>
              <a:srgbClr val="0000FF">
                <a:alpha val="98822"/>
              </a:srgbClr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6859223" y="4480972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942826" y="4468269"/>
            <a:ext cx="152380" cy="152435"/>
          </a:xfrm>
          <a:prstGeom prst="ellipse">
            <a:avLst/>
          </a:prstGeom>
          <a:solidFill>
            <a:srgbClr val="FF66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1917" tIns="60958" rIns="121917" bIns="6095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0" name="圆角矩形 31"/>
          <p:cNvSpPr>
            <a:spLocks noChangeArrowheads="1"/>
          </p:cNvSpPr>
          <p:nvPr/>
        </p:nvSpPr>
        <p:spPr bwMode="auto">
          <a:xfrm>
            <a:off x="-4233" y="1374037"/>
            <a:ext cx="12194647" cy="707130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0000FF"/>
                </a:solidFill>
                <a:latin typeface="+mn-lt"/>
                <a:ea typeface="黑体" pitchFamily="49" charset="-122"/>
              </a:rPr>
              <a:t>探究二   </a:t>
            </a:r>
            <a:r>
              <a:rPr lang="zh-CN" altLang="en-US" sz="3200" dirty="0">
                <a:latin typeface="+mn-lt"/>
                <a:ea typeface="黑体" pitchFamily="49" charset="-122"/>
              </a:rPr>
              <a:t>相反数的几何意义</a:t>
            </a:r>
          </a:p>
        </p:txBody>
      </p:sp>
    </p:spTree>
    <p:extLst>
      <p:ext uri="{BB962C8B-B14F-4D97-AF65-F5344CB8AC3E}">
        <p14:creationId xmlns:p14="http://schemas.microsoft.com/office/powerpoint/2010/main" val="68086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bldLvl="0" animBg="1"/>
      <p:bldP spid="7178" grpId="0" bldLvl="0" animBg="1"/>
      <p:bldP spid="7179" grpId="0"/>
      <p:bldP spid="7180" grpId="0"/>
      <p:bldP spid="2" grpId="0" bldLvl="0" animBg="1"/>
      <p:bldP spid="4" grpId="0" bldLvl="0" animBg="1"/>
      <p:bldP spid="5" grpId="0"/>
      <p:bldP spid="6" grpId="0"/>
      <p:bldP spid="7" grpId="0" bldLvl="0" animBg="1"/>
      <p:bldP spid="8" grpId="0" bldLvl="0" animBg="1"/>
      <p:bldP spid="9" grpId="0" bldLvl="0" animBg="1"/>
      <p:bldP spid="1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7"/>
          <p:cNvSpPr txBox="1"/>
          <p:nvPr/>
        </p:nvSpPr>
        <p:spPr>
          <a:xfrm>
            <a:off x="526212" y="1228459"/>
            <a:ext cx="11792309" cy="455508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【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思考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</a:rPr>
              <a:t>】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数轴上到原点的距离相等的点所表示的数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有什么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特点？借助数轴填一填：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en-US" altLang="zh-CN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数轴上与原点距离是2的点有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3200" noProof="1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这些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点 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的数是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en-US" altLang="zh-CN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与原点的距离是5的点有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3200" noProof="1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这些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点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数是</a:t>
            </a:r>
            <a:r>
              <a:rPr lang="en-US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________.</a:t>
            </a:r>
            <a:endParaRPr lang="zh-CN" altLang="en-US" sz="3200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181" name="文本框 7180"/>
          <p:cNvSpPr txBox="1">
            <a:spLocks noChangeArrowheads="1"/>
          </p:cNvSpPr>
          <p:nvPr/>
        </p:nvSpPr>
        <p:spPr bwMode="auto">
          <a:xfrm>
            <a:off x="7251867" y="2566395"/>
            <a:ext cx="84020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 </a:t>
            </a:r>
          </a:p>
        </p:txBody>
      </p:sp>
      <p:sp>
        <p:nvSpPr>
          <p:cNvPr id="7182" name="文本框 7181"/>
          <p:cNvSpPr txBox="1">
            <a:spLocks noChangeArrowheads="1"/>
          </p:cNvSpPr>
          <p:nvPr/>
        </p:nvSpPr>
        <p:spPr bwMode="auto">
          <a:xfrm>
            <a:off x="5639434" y="3373575"/>
            <a:ext cx="1737556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</a:t>
            </a:r>
          </a:p>
        </p:txBody>
      </p:sp>
      <p:sp>
        <p:nvSpPr>
          <p:cNvPr id="7183" name="文本框 7182"/>
          <p:cNvSpPr txBox="1">
            <a:spLocks noChangeArrowheads="1"/>
          </p:cNvSpPr>
          <p:nvPr/>
        </p:nvSpPr>
        <p:spPr bwMode="auto">
          <a:xfrm>
            <a:off x="5564911" y="4921778"/>
            <a:ext cx="1288882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–5</a:t>
            </a:r>
          </a:p>
        </p:txBody>
      </p:sp>
      <p:sp>
        <p:nvSpPr>
          <p:cNvPr id="7184" name="文本框 7183"/>
          <p:cNvSpPr txBox="1">
            <a:spLocks noChangeArrowheads="1"/>
          </p:cNvSpPr>
          <p:nvPr/>
        </p:nvSpPr>
        <p:spPr bwMode="auto">
          <a:xfrm>
            <a:off x="6419324" y="4147006"/>
            <a:ext cx="693118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 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557968" y="5748553"/>
            <a:ext cx="5612669" cy="785906"/>
            <a:chOff x="4051670" y="4111625"/>
            <a:chExt cx="4210050" cy="589293"/>
          </a:xfrm>
        </p:grpSpPr>
        <p:grpSp>
          <p:nvGrpSpPr>
            <p:cNvPr id="6" name="组合 7172"/>
            <p:cNvGrpSpPr>
              <a:grpSpLocks/>
            </p:cNvGrpSpPr>
            <p:nvPr/>
          </p:nvGrpSpPr>
          <p:grpSpPr bwMode="auto">
            <a:xfrm>
              <a:off x="4051670" y="4111625"/>
              <a:ext cx="4210050" cy="553259"/>
              <a:chOff x="0" y="0"/>
              <a:chExt cx="3536" cy="465"/>
            </a:xfrm>
          </p:grpSpPr>
          <p:sp>
            <p:nvSpPr>
              <p:cNvPr id="36884" name="Line 7"/>
              <p:cNvSpPr>
                <a:spLocks noChangeShapeType="1"/>
              </p:cNvSpPr>
              <p:nvPr/>
            </p:nvSpPr>
            <p:spPr bwMode="auto">
              <a:xfrm>
                <a:off x="0" y="96"/>
                <a:ext cx="353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885" name="Line 10"/>
              <p:cNvSpPr>
                <a:spLocks noChangeShapeType="1"/>
              </p:cNvSpPr>
              <p:nvPr/>
            </p:nvSpPr>
            <p:spPr bwMode="auto">
              <a:xfrm flipV="1">
                <a:off x="1824" y="0"/>
                <a:ext cx="0" cy="9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973" name="Text Box 11"/>
              <p:cNvSpPr txBox="1">
                <a:spLocks noChangeArrowheads="1"/>
              </p:cNvSpPr>
              <p:nvPr/>
            </p:nvSpPr>
            <p:spPr bwMode="auto">
              <a:xfrm>
                <a:off x="1680" y="96"/>
                <a:ext cx="336" cy="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altLang="zh-CN" sz="32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</p:grpSp>
        <p:sp>
          <p:nvSpPr>
            <p:cNvPr id="7177" name="Oval 8"/>
            <p:cNvSpPr>
              <a:spLocks noChangeArrowheads="1"/>
            </p:cNvSpPr>
            <p:nvPr/>
          </p:nvSpPr>
          <p:spPr bwMode="auto">
            <a:xfrm>
              <a:off x="5428351" y="4144963"/>
              <a:ext cx="114300" cy="1143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itchFamily="18" charset="0"/>
                <a:ea typeface="楷体_GB2312" pitchFamily="49" charset="-122"/>
                <a:cs typeface="Times New Roman" pitchFamily="18" charset="0"/>
              </a:endParaRPr>
            </a:p>
          </p:txBody>
        </p:sp>
        <p:sp>
          <p:nvSpPr>
            <p:cNvPr id="7178" name="Oval 9"/>
            <p:cNvSpPr>
              <a:spLocks noChangeArrowheads="1"/>
            </p:cNvSpPr>
            <p:nvPr/>
          </p:nvSpPr>
          <p:spPr bwMode="auto">
            <a:xfrm>
              <a:off x="6888851" y="4148138"/>
              <a:ext cx="114300" cy="1143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itchFamily="18" charset="0"/>
                <a:ea typeface="楷体_GB2312" pitchFamily="49" charset="-122"/>
                <a:cs typeface="Times New Roman" pitchFamily="18" charset="0"/>
              </a:endParaRPr>
            </a:p>
          </p:txBody>
        </p:sp>
        <p:sp>
          <p:nvSpPr>
            <p:cNvPr id="7179" name="TextBox 16"/>
            <p:cNvSpPr txBox="1">
              <a:spLocks noChangeArrowheads="1"/>
            </p:cNvSpPr>
            <p:nvPr/>
          </p:nvSpPr>
          <p:spPr bwMode="auto">
            <a:xfrm>
              <a:off x="6776138" y="4262438"/>
              <a:ext cx="428625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zh-CN" altLang="en-US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80" name="TextBox 17"/>
            <p:cNvSpPr txBox="1">
              <a:spLocks noChangeArrowheads="1"/>
            </p:cNvSpPr>
            <p:nvPr/>
          </p:nvSpPr>
          <p:spPr bwMode="auto">
            <a:xfrm>
              <a:off x="5234676" y="4262438"/>
              <a:ext cx="528637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–2</a:t>
              </a:r>
              <a:endParaRPr lang="zh-CN" altLang="en-US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auto">
            <a:xfrm>
              <a:off x="7858813" y="4168775"/>
              <a:ext cx="114300" cy="1143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itchFamily="18" charset="0"/>
                <a:ea typeface="楷体_GB2312" pitchFamily="49" charset="-122"/>
                <a:cs typeface="Times New Roman" pitchFamily="18" charset="0"/>
              </a:endParaRPr>
            </a:p>
          </p:txBody>
        </p:sp>
        <p:sp>
          <p:nvSpPr>
            <p:cNvPr id="3" name="Oval 9"/>
            <p:cNvSpPr>
              <a:spLocks noChangeArrowheads="1"/>
            </p:cNvSpPr>
            <p:nvPr/>
          </p:nvSpPr>
          <p:spPr bwMode="auto">
            <a:xfrm>
              <a:off x="4380601" y="4168775"/>
              <a:ext cx="114300" cy="114300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itchFamily="18" charset="0"/>
                <a:ea typeface="楷体_GB2312" pitchFamily="49" charset="-122"/>
                <a:cs typeface="Times New Roman" pitchFamily="18" charset="0"/>
              </a:endParaRPr>
            </a:p>
          </p:txBody>
        </p:sp>
        <p:sp>
          <p:nvSpPr>
            <p:cNvPr id="4" name="TextBox 16"/>
            <p:cNvSpPr txBox="1">
              <a:spLocks noChangeArrowheads="1"/>
            </p:cNvSpPr>
            <p:nvPr/>
          </p:nvSpPr>
          <p:spPr bwMode="auto">
            <a:xfrm>
              <a:off x="7773088" y="4262438"/>
              <a:ext cx="428625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5" name="TextBox 17"/>
            <p:cNvSpPr txBox="1">
              <a:spLocks noChangeArrowheads="1"/>
            </p:cNvSpPr>
            <p:nvPr/>
          </p:nvSpPr>
          <p:spPr bwMode="auto">
            <a:xfrm>
              <a:off x="4174226" y="4259263"/>
              <a:ext cx="530225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3200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–5</a:t>
              </a:r>
              <a:endParaRPr lang="zh-CN" altLang="en-US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88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51316" y="2387274"/>
            <a:ext cx="8691423" cy="13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互为相反数的两个数分别位于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原点的两侧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；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互为相反数的两个数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到原点的距离相等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9750812" y="3438289"/>
            <a:ext cx="2380802" cy="2239522"/>
            <a:chOff x="9868" y="4113"/>
            <a:chExt cx="2742" cy="1440"/>
          </a:xfrm>
        </p:grpSpPr>
        <p:sp>
          <p:nvSpPr>
            <p:cNvPr id="37901" name="爆炸形 1 1"/>
            <p:cNvSpPr>
              <a:spLocks noChangeArrowheads="1"/>
            </p:cNvSpPr>
            <p:nvPr/>
          </p:nvSpPr>
          <p:spPr bwMode="auto">
            <a:xfrm>
              <a:off x="9868" y="4113"/>
              <a:ext cx="2742" cy="1440"/>
            </a:xfrm>
            <a:prstGeom prst="irregularSeal1">
              <a:avLst/>
            </a:prstGeom>
            <a:solidFill>
              <a:schemeClr val="accent1"/>
            </a:solidFill>
            <a:ln w="9525">
              <a:solidFill>
                <a:srgbClr val="CC006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902" name="文本框 2"/>
            <p:cNvSpPr txBox="1">
              <a:spLocks noChangeArrowheads="1"/>
            </p:cNvSpPr>
            <p:nvPr/>
          </p:nvSpPr>
          <p:spPr bwMode="auto">
            <a:xfrm>
              <a:off x="10135" y="4625"/>
              <a:ext cx="2208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几何意义</a:t>
              </a:r>
            </a:p>
          </p:txBody>
        </p:sp>
      </p:grpSp>
      <p:sp>
        <p:nvSpPr>
          <p:cNvPr id="37900" name="矩形 4"/>
          <p:cNvSpPr>
            <a:spLocks noChangeArrowheads="1"/>
          </p:cNvSpPr>
          <p:nvPr/>
        </p:nvSpPr>
        <p:spPr bwMode="auto">
          <a:xfrm>
            <a:off x="5389449" y="3085107"/>
            <a:ext cx="3313907" cy="582868"/>
          </a:xfrm>
          <a:prstGeom prst="rect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文本框 8193"/>
          <p:cNvSpPr txBox="1">
            <a:spLocks noChangeArrowheads="1"/>
          </p:cNvSpPr>
          <p:nvPr/>
        </p:nvSpPr>
        <p:spPr bwMode="auto">
          <a:xfrm>
            <a:off x="1151317" y="3797621"/>
            <a:ext cx="8630358" cy="204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一般地，设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是一个正数，数轴上与原点的距离是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的点有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两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个，它们分别在原点的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左右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，表示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–a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，我们说这两点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关于原点对称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47887" y="1231379"/>
            <a:ext cx="3253394" cy="863799"/>
            <a:chOff x="3131762" y="248416"/>
            <a:chExt cx="2440363" cy="647699"/>
          </a:xfrm>
        </p:grpSpPr>
        <p:sp>
          <p:nvSpPr>
            <p:cNvPr id="16" name="圆角矩形 15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归纳总结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7031297" y="2387273"/>
            <a:ext cx="2042075" cy="582868"/>
          </a:xfrm>
          <a:prstGeom prst="rect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肘形连接符 8"/>
          <p:cNvCxnSpPr>
            <a:stCxn id="18" idx="3"/>
          </p:cNvCxnSpPr>
          <p:nvPr/>
        </p:nvCxnSpPr>
        <p:spPr>
          <a:xfrm flipH="1">
            <a:off x="8703356" y="2678707"/>
            <a:ext cx="370016" cy="759581"/>
          </a:xfrm>
          <a:prstGeom prst="bentConnector4">
            <a:avLst>
              <a:gd name="adj1" fmla="val -82364"/>
              <a:gd name="adj2" fmla="val 1017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11268" idx="3"/>
          </p:cNvCxnSpPr>
          <p:nvPr/>
        </p:nvCxnSpPr>
        <p:spPr>
          <a:xfrm flipH="1">
            <a:off x="9781675" y="3064381"/>
            <a:ext cx="61064" cy="603594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3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37900" grpId="0" animBg="1"/>
      <p:bldP spid="15361" grpId="0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6" name="组合 6"/>
          <p:cNvGrpSpPr>
            <a:grpSpLocks/>
          </p:cNvGrpSpPr>
          <p:nvPr/>
        </p:nvGrpSpPr>
        <p:grpSpPr bwMode="auto">
          <a:xfrm>
            <a:off x="3614793" y="1361890"/>
            <a:ext cx="2478295" cy="654202"/>
            <a:chOff x="427462" y="558483"/>
            <a:chExt cx="1858351" cy="491808"/>
          </a:xfrm>
        </p:grpSpPr>
        <p:grpSp>
          <p:nvGrpSpPr>
            <p:cNvPr id="38918" name="组合 5"/>
            <p:cNvGrpSpPr>
              <a:grpSpLocks/>
            </p:cNvGrpSpPr>
            <p:nvPr/>
          </p:nvGrpSpPr>
          <p:grpSpPr bwMode="auto">
            <a:xfrm>
              <a:off x="468915" y="591581"/>
              <a:ext cx="1816898" cy="426248"/>
              <a:chOff x="2177651" y="-557614"/>
              <a:chExt cx="1816898" cy="426248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177459" y="-557288"/>
                <a:ext cx="426897" cy="4265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0" y="-557288"/>
                <a:ext cx="426897" cy="4265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288"/>
                <a:ext cx="426897" cy="4265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3" y="-557288"/>
                <a:ext cx="426897" cy="42655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567652" y="-557288"/>
                <a:ext cx="426897" cy="426552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38919" name="文本框 11"/>
            <p:cNvSpPr txBox="1">
              <a:spLocks noChangeArrowheads="1"/>
            </p:cNvSpPr>
            <p:nvPr/>
          </p:nvSpPr>
          <p:spPr bwMode="auto">
            <a:xfrm>
              <a:off x="427462" y="558483"/>
              <a:ext cx="1829953" cy="491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86032" name="文本框 1"/>
          <p:cNvSpPr txBox="1">
            <a:spLocks noChangeArrowheads="1"/>
          </p:cNvSpPr>
          <p:nvPr/>
        </p:nvSpPr>
        <p:spPr bwMode="auto">
          <a:xfrm>
            <a:off x="6354522" y="1383062"/>
            <a:ext cx="4730135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相反数的意义</a:t>
            </a:r>
          </a:p>
        </p:txBody>
      </p:sp>
      <p:sp>
        <p:nvSpPr>
          <p:cNvPr id="3" name="矩形 2"/>
          <p:cNvSpPr/>
          <p:nvPr/>
        </p:nvSpPr>
        <p:spPr>
          <a:xfrm>
            <a:off x="1053913" y="4113570"/>
            <a:ext cx="10876135" cy="16004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121917" tIns="60958" rIns="121917" bIns="6095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分析：</a:t>
            </a:r>
            <a:r>
              <a:rPr lang="zh-CN" altLang="en-US" sz="3200" noProof="1">
                <a:latin typeface="Times New Roman" pitchFamily="18" charset="0"/>
                <a:cs typeface="Times New Roman" pitchFamily="18" charset="0"/>
              </a:rPr>
              <a:t>在所求数的前面添上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32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”号</a:t>
            </a:r>
            <a:r>
              <a:rPr lang="zh-CN" altLang="en-US" sz="3200" noProof="1">
                <a:latin typeface="Times New Roman" pitchFamily="18" charset="0"/>
                <a:cs typeface="Times New Roman" pitchFamily="18" charset="0"/>
              </a:rPr>
              <a:t>，即得原数的</a:t>
            </a:r>
            <a:r>
              <a:rPr lang="zh-CN" altLang="en-US" sz="320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相反数</a:t>
            </a:r>
            <a:r>
              <a:rPr lang="en-US" altLang="zh-CN" sz="3200" noProof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sz="3200" noProof="1">
                <a:latin typeface="Times New Roman" pitchFamily="18" charset="0"/>
                <a:cs typeface="Times New Roman" pitchFamily="18" charset="0"/>
              </a:rPr>
              <a:t>在数轴上表示出各数</a:t>
            </a:r>
            <a:r>
              <a:rPr lang="en-US" altLang="zh-CN" sz="3200" noProof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sz="3200" noProof="1">
                <a:latin typeface="Times New Roman" pitchFamily="18" charset="0"/>
                <a:cs typeface="Times New Roman" pitchFamily="18" charset="0"/>
              </a:rPr>
              <a:t>观察各对数在数轴上的位置</a:t>
            </a:r>
            <a:r>
              <a:rPr lang="en-US" altLang="zh-CN" sz="3200" noProof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zh-CN" altLang="en-US" sz="3200" noProof="1">
                <a:latin typeface="Times New Roman" pitchFamily="18" charset="0"/>
                <a:cs typeface="Times New Roman" pitchFamily="18" charset="0"/>
              </a:rPr>
              <a:t>结论</a:t>
            </a:r>
            <a:r>
              <a:rPr lang="en-US" altLang="zh-CN" sz="3200" noProof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zh-CN" altLang="en-US" sz="3200" noProof="1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418" y="2170259"/>
            <a:ext cx="11185127" cy="1476174"/>
            <a:chOff x="506413" y="1109850"/>
            <a:chExt cx="8389937" cy="1106873"/>
          </a:xfrm>
        </p:grpSpPr>
        <p:sp>
          <p:nvSpPr>
            <p:cNvPr id="2" name="矩形 1"/>
            <p:cNvSpPr/>
            <p:nvPr/>
          </p:nvSpPr>
          <p:spPr>
            <a:xfrm>
              <a:off x="506413" y="1109850"/>
              <a:ext cx="8389937" cy="11068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3200" noProof="1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例</a:t>
              </a:r>
              <a:r>
                <a:rPr lang="en-US" altLang="zh-CN" sz="3200" noProof="1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  <a:r>
                <a:rPr lang="zh-CN" altLang="en-US" sz="3200" noProof="1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</a:t>
              </a:r>
              <a:r>
                <a:rPr lang="zh-CN" altLang="en-US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分别写出</a:t>
              </a:r>
              <a:r>
                <a:rPr lang="en-US" altLang="zh-CN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2,       ,     ,–2.5</a:t>
              </a:r>
              <a:r>
                <a:rPr lang="zh-CN" altLang="en-US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的相反数</a:t>
              </a:r>
              <a:r>
                <a:rPr lang="en-US" altLang="zh-CN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,</a:t>
              </a:r>
              <a:r>
                <a:rPr lang="zh-CN" altLang="en-US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并在数轴上标出各数及它们的相反数</a:t>
              </a:r>
              <a:r>
                <a:rPr lang="en-US" altLang="zh-CN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,</a:t>
              </a:r>
              <a:r>
                <a:rPr lang="zh-CN" altLang="en-US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说明各对数在数轴上的位置特点</a:t>
              </a:r>
              <a:r>
                <a:rPr lang="en-US" altLang="zh-CN" sz="3200" noProof="1">
                  <a:solidFill>
                    <a:srgbClr val="000000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.</a:t>
              </a:r>
              <a:endParaRPr lang="en-US" altLang="zh-CN" sz="3200" noProof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6630791"/>
                </p:ext>
              </p:extLst>
            </p:nvPr>
          </p:nvGraphicFramePr>
          <p:xfrm>
            <a:off x="2698138" y="1109850"/>
            <a:ext cx="427799" cy="684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36" name="Equation" r:id="rId4" imgW="253800" imgH="406080" progId="Equation.DSMT4">
                    <p:embed/>
                  </p:oleObj>
                </mc:Choice>
                <mc:Fallback>
                  <p:oleObj name="Equation" r:id="rId4" imgW="253800" imgH="4060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698138" y="1109850"/>
                          <a:ext cx="427799" cy="68447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6381190"/>
                </p:ext>
              </p:extLst>
            </p:nvPr>
          </p:nvGraphicFramePr>
          <p:xfrm>
            <a:off x="3366714" y="1161596"/>
            <a:ext cx="246999" cy="658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37" name="Equation" r:id="rId6" imgW="152280" imgH="406080" progId="Equation.DSMT4">
                    <p:embed/>
                  </p:oleObj>
                </mc:Choice>
                <mc:Fallback>
                  <p:oleObj name="Equation" r:id="rId6" imgW="152280" imgH="4060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6714" y="1161596"/>
                          <a:ext cx="246999" cy="658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052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523265"/>
          <p:cNvSpPr txBox="1">
            <a:spLocks noChangeArrowheads="1"/>
          </p:cNvSpPr>
          <p:nvPr/>
        </p:nvSpPr>
        <p:spPr bwMode="auto">
          <a:xfrm>
            <a:off x="1098407" y="1476595"/>
            <a:ext cx="10697521" cy="224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的相反数是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-2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 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的相反数是    ； 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的相反数是     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–2.5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的相反数是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2.5</a:t>
            </a:r>
            <a:r>
              <a:rPr lang="en-US" altLang="zh-CN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把这些数及它们的相反数表示在数</a:t>
            </a: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轴上为</a:t>
            </a:r>
            <a:endParaRPr lang="en-US" altLang="zh-CN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4" name="对象 5232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42162"/>
              </p:ext>
            </p:extLst>
          </p:nvPr>
        </p:nvGraphicFramePr>
        <p:xfrm>
          <a:off x="4917332" y="1476595"/>
          <a:ext cx="548146" cy="910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8" name="Equation" r:id="rId4" imgW="457200" imgH="609480" progId="Equation.DSMT4">
                  <p:embed/>
                </p:oleObj>
              </mc:Choice>
              <mc:Fallback>
                <p:oleObj name="Equation" r:id="rId4" imgW="45720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7332" y="1476595"/>
                        <a:ext cx="548146" cy="9103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5232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564128"/>
              </p:ext>
            </p:extLst>
          </p:nvPr>
        </p:nvGraphicFramePr>
        <p:xfrm>
          <a:off x="7623938" y="1476595"/>
          <a:ext cx="245501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9" name="Equation" r:id="rId6" imgW="203040" imgH="609480" progId="Equation.DSMT4">
                  <p:embed/>
                </p:oleObj>
              </mc:Choice>
              <mc:Fallback>
                <p:oleObj name="Equation" r:id="rId6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3938" y="1476595"/>
                        <a:ext cx="245501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5232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02917"/>
              </p:ext>
            </p:extLst>
          </p:nvPr>
        </p:nvGraphicFramePr>
        <p:xfrm>
          <a:off x="8225629" y="1551114"/>
          <a:ext cx="548145" cy="912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0" name="Equation" r:id="rId8" imgW="457200" imgH="609480" progId="Equation.DSMT4">
                  <p:embed/>
                </p:oleObj>
              </mc:Choice>
              <mc:Fallback>
                <p:oleObj name="Equation" r:id="rId8" imgW="45720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5629" y="1551114"/>
                        <a:ext cx="548145" cy="9124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5232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205465"/>
              </p:ext>
            </p:extLst>
          </p:nvPr>
        </p:nvGraphicFramePr>
        <p:xfrm>
          <a:off x="10924199" y="1476595"/>
          <a:ext cx="245501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1" name="Equation" r:id="rId10" imgW="203040" imgH="609480" progId="Equation.DSMT4">
                  <p:embed/>
                </p:oleObj>
              </mc:Choice>
              <mc:Fallback>
                <p:oleObj name="Equation" r:id="rId10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4199" y="1476595"/>
                        <a:ext cx="245501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52327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550" y="3145281"/>
            <a:ext cx="5877218" cy="115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525313"/>
          <p:cNvSpPr txBox="1">
            <a:spLocks noChangeArrowheads="1"/>
          </p:cNvSpPr>
          <p:nvPr/>
        </p:nvSpPr>
        <p:spPr bwMode="auto">
          <a:xfrm>
            <a:off x="1098407" y="4402078"/>
            <a:ext cx="11092005" cy="211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</a:t>
            </a: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  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     </a:t>
            </a:r>
            <a:r>
              <a:rPr lang="zh-CN" altLang="en-US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    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    </a:t>
            </a: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–2.5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lang="en-US" altLang="zh-CN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2.5</a:t>
            </a: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</a:t>
            </a:r>
            <a:r>
              <a:rPr lang="zh-CN" altLang="en-US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各对数在数轴上分别位于原点两侧</a:t>
            </a: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</a:t>
            </a:r>
            <a:r>
              <a:rPr lang="zh-CN" altLang="en-US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且到原点的距离相等，即在数轴上表示每对数的点</a:t>
            </a:r>
            <a:r>
              <a:rPr lang="zh-CN" altLang="en-US" sz="3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都</a:t>
            </a:r>
            <a:endParaRPr lang="en-US" altLang="zh-CN" sz="30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关于</a:t>
            </a:r>
            <a:r>
              <a:rPr lang="zh-CN" altLang="en-US" sz="30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原点对称</a:t>
            </a:r>
            <a:r>
              <a:rPr lang="en-US" altLang="zh-CN" sz="3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0" name="对象 5253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418106"/>
              </p:ext>
            </p:extLst>
          </p:nvPr>
        </p:nvGraphicFramePr>
        <p:xfrm>
          <a:off x="3842529" y="4408244"/>
          <a:ext cx="548146" cy="912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2" name="Equation" r:id="rId13" imgW="457200" imgH="609480" progId="Equation.DSMT4">
                  <p:embed/>
                </p:oleObj>
              </mc:Choice>
              <mc:Fallback>
                <p:oleObj name="Equation" r:id="rId13" imgW="45720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2529" y="4408244"/>
                        <a:ext cx="548146" cy="9124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5253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079834"/>
              </p:ext>
            </p:extLst>
          </p:nvPr>
        </p:nvGraphicFramePr>
        <p:xfrm>
          <a:off x="4632910" y="4408242"/>
          <a:ext cx="552377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3" name="Equation" r:id="rId15" imgW="457200" imgH="609480" progId="Equation.DSMT4">
                  <p:embed/>
                </p:oleObj>
              </mc:Choice>
              <mc:Fallback>
                <p:oleObj name="Equation" r:id="rId15" imgW="45720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2910" y="4408242"/>
                        <a:ext cx="552377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5253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45108"/>
              </p:ext>
            </p:extLst>
          </p:nvPr>
        </p:nvGraphicFramePr>
        <p:xfrm>
          <a:off x="3185131" y="4408242"/>
          <a:ext cx="243384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4" name="Equation" r:id="rId17" imgW="203040" imgH="609480" progId="Equation.DSMT4">
                  <p:embed/>
                </p:oleObj>
              </mc:Choice>
              <mc:Fallback>
                <p:oleObj name="Equation" r:id="rId17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5131" y="4408242"/>
                        <a:ext cx="243384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5253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4575647"/>
              </p:ext>
            </p:extLst>
          </p:nvPr>
        </p:nvGraphicFramePr>
        <p:xfrm>
          <a:off x="5615316" y="4402078"/>
          <a:ext cx="245501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5" name="Equation" r:id="rId19" imgW="203040" imgH="609480" progId="Equation.DSMT4">
                  <p:embed/>
                </p:oleObj>
              </mc:Choice>
              <mc:Fallback>
                <p:oleObj name="Equation" r:id="rId19" imgW="203040" imgH="609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5316" y="4402078"/>
                        <a:ext cx="245501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026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4"/>
          <p:cNvGrpSpPr/>
          <p:nvPr/>
        </p:nvGrpSpPr>
        <p:grpSpPr>
          <a:xfrm>
            <a:off x="477490" y="1322584"/>
            <a:ext cx="11199285" cy="5366702"/>
            <a:chOff x="-3593057" y="1567520"/>
            <a:chExt cx="8776917" cy="4005420"/>
          </a:xfrm>
        </p:grpSpPr>
        <p:pic>
          <p:nvPicPr>
            <p:cNvPr id="13" name="一个圆顶角并剪去另一个顶角的矩形 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-3593057" y="1567520"/>
              <a:ext cx="8776917" cy="4005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矩形 13"/>
            <p:cNvSpPr/>
            <p:nvPr/>
          </p:nvSpPr>
          <p:spPr>
            <a:xfrm>
              <a:off x="-2747302" y="1767880"/>
              <a:ext cx="3172819" cy="64406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kumimoji="0" lang="zh-CN" altLang="en-US" sz="1800" b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</p:grpSp>
      <p:sp>
        <p:nvSpPr>
          <p:cNvPr id="89089" name="文本框 524289"/>
          <p:cNvSpPr txBox="1">
            <a:spLocks noChangeArrowheads="1"/>
          </p:cNvSpPr>
          <p:nvPr/>
        </p:nvSpPr>
        <p:spPr bwMode="auto">
          <a:xfrm>
            <a:off x="1474958" y="2243369"/>
            <a:ext cx="9911910" cy="344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zh-CN" altLang="en-US" sz="3600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求相反数的方法</a:t>
            </a:r>
            <a:endParaRPr lang="zh-CN" alt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在原数的前面加“</a:t>
            </a:r>
            <a:r>
              <a:rPr lang="en-US" altLang="zh-CN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”号后，再进行符号化简</a:t>
            </a:r>
            <a:r>
              <a:rPr lang="en-US" altLang="zh-CN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 </a:t>
            </a:r>
            <a:r>
              <a:rPr lang="zh-CN" alt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复杂的数在求相反数前，可先进行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符号化简</a:t>
            </a:r>
            <a:r>
              <a:rPr lang="zh-CN" alt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，然后再</a:t>
            </a: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变号</a:t>
            </a:r>
            <a:r>
              <a:rPr lang="en-US" altLang="zh-CN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5" name="组 1"/>
          <p:cNvGrpSpPr/>
          <p:nvPr/>
        </p:nvGrpSpPr>
        <p:grpSpPr>
          <a:xfrm>
            <a:off x="1645538" y="1420218"/>
            <a:ext cx="3704531" cy="823151"/>
            <a:chOff x="7647436" y="3815009"/>
            <a:chExt cx="3013374" cy="601051"/>
          </a:xfrm>
        </p:grpSpPr>
        <p:sp>
          <p:nvSpPr>
            <p:cNvPr id="16" name="文本框 30"/>
            <p:cNvSpPr txBox="1"/>
            <p:nvPr/>
          </p:nvSpPr>
          <p:spPr>
            <a:xfrm>
              <a:off x="8700443" y="3891377"/>
              <a:ext cx="1960367" cy="4269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en-US" altLang="zh-CN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 </a:t>
              </a:r>
              <a:r>
                <a:rPr lang="zh-CN" altLang="en-US" sz="3200" dirty="0">
                  <a:solidFill>
                    <a:srgbClr val="1D41D5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方法总结</a:t>
              </a:r>
            </a:p>
          </p:txBody>
        </p:sp>
        <p:pic>
          <p:nvPicPr>
            <p:cNvPr id="17" name="图片 9" descr="book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47436" y="3815009"/>
              <a:ext cx="977957" cy="60105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4502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9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90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文本框 533505"/>
          <p:cNvSpPr txBox="1">
            <a:spLocks noChangeArrowheads="1"/>
          </p:cNvSpPr>
          <p:nvPr/>
        </p:nvSpPr>
        <p:spPr bwMode="auto">
          <a:xfrm>
            <a:off x="1583358" y="1318095"/>
            <a:ext cx="10203121" cy="353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如果</a:t>
            </a:r>
            <a:r>
              <a:rPr lang="en-US" altLang="zh-CN" sz="37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 = –a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，那么表示</a:t>
            </a:r>
            <a:r>
              <a:rPr lang="en-US" altLang="zh-CN" sz="3700" i="1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的点在数轴上的位置是在</a:t>
            </a: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</a:t>
            </a:r>
            <a:r>
              <a:rPr lang="en-US" altLang="zh-CN" sz="37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)</a:t>
            </a:r>
            <a:endParaRPr lang="en-US" altLang="zh-CN" sz="3700" dirty="0">
              <a:solidFill>
                <a:srgbClr val="00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原点左侧              </a:t>
            </a:r>
            <a:r>
              <a:rPr lang="zh-CN" altLang="en-US" sz="37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en-US" altLang="zh-CN" sz="3700" dirty="0" smtClean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原点右侧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原点上或原点右侧      </a:t>
            </a: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</a:t>
            </a:r>
            <a:r>
              <a:rPr lang="zh-CN" altLang="en-US" sz="37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原点上</a:t>
            </a:r>
            <a:endParaRPr lang="zh-CN" altLang="en-US" sz="3700" dirty="0">
              <a:solidFill>
                <a:srgbClr val="FF00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1142" name="文本框 1"/>
          <p:cNvSpPr txBox="1">
            <a:spLocks noChangeArrowheads="1"/>
          </p:cNvSpPr>
          <p:nvPr/>
        </p:nvSpPr>
        <p:spPr bwMode="auto">
          <a:xfrm>
            <a:off x="1123740" y="4866223"/>
            <a:ext cx="10730242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 = –a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表示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与它的相反数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相等，因为只有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的相反数等于它本身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</a:p>
        </p:txBody>
      </p:sp>
      <p:sp>
        <p:nvSpPr>
          <p:cNvPr id="91143" name="文本框 2"/>
          <p:cNvSpPr txBox="1">
            <a:spLocks noChangeArrowheads="1"/>
          </p:cNvSpPr>
          <p:nvPr/>
        </p:nvSpPr>
        <p:spPr bwMode="auto">
          <a:xfrm>
            <a:off x="2441095" y="2389146"/>
            <a:ext cx="501585" cy="6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830908" y="1483235"/>
            <a:ext cx="752450" cy="75794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4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2" grpId="0"/>
      <p:bldP spid="911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文本框 1"/>
          <p:cNvSpPr txBox="1"/>
          <p:nvPr/>
        </p:nvSpPr>
        <p:spPr>
          <a:xfrm>
            <a:off x="1722301" y="2240076"/>
            <a:ext cx="5193481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algn="just" eaLnBrk="0" hangingPunct="0"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问题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1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：</a:t>
            </a:r>
            <a:r>
              <a:rPr lang="en-US" altLang="zh-CN" sz="3200" i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的相反数是什么？</a:t>
            </a:r>
            <a:endParaRPr lang="zh-CN" altLang="en-US" sz="3200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67087" y="5049541"/>
            <a:ext cx="6082508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i="1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在这个数前加一个“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”号．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1720485" y="4291150"/>
            <a:ext cx="6225680" cy="615696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algn="just" eaLnBrk="0" hangingPunct="0"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问题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0030101010101" pitchFamily="2" charset="-122"/>
                <a:cs typeface="Times New Roman" pitchFamily="18" charset="0"/>
                <a:sym typeface="Arial" panose="020B0604020202020204" pitchFamily="34" charset="0"/>
              </a:rPr>
              <a:t>：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如何求一个数的相反数？</a:t>
            </a:r>
          </a:p>
        </p:txBody>
      </p:sp>
      <p:sp>
        <p:nvSpPr>
          <p:cNvPr id="92167" name="文本框 3"/>
          <p:cNvSpPr txBox="1">
            <a:spLocks noChangeArrowheads="1"/>
          </p:cNvSpPr>
          <p:nvPr/>
        </p:nvSpPr>
        <p:spPr bwMode="auto">
          <a:xfrm>
            <a:off x="2772586" y="2968377"/>
            <a:ext cx="7552703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i="1" dirty="0"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   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的相反数是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Arial" pitchFamily="34" charset="0"/>
              </a:rPr>
              <a:t>–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可表示任意有理数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14075" y="1375822"/>
            <a:ext cx="5617872" cy="584776"/>
            <a:chOff x="2215198" y="560048"/>
            <a:chExt cx="4213953" cy="438480"/>
          </a:xfrm>
        </p:grpSpPr>
        <p:sp>
          <p:nvSpPr>
            <p:cNvPr id="44047" name="文本框 6151"/>
            <p:cNvSpPr txBox="1">
              <a:spLocks noChangeArrowheads="1"/>
            </p:cNvSpPr>
            <p:nvPr/>
          </p:nvSpPr>
          <p:spPr bwMode="auto">
            <a:xfrm>
              <a:off x="4127500" y="560048"/>
              <a:ext cx="2301651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  <a:sym typeface="宋体" pitchFamily="2" charset="-122"/>
                </a:rPr>
                <a:t>多重符号的化简</a:t>
              </a:r>
            </a:p>
          </p:txBody>
        </p:sp>
        <p:grpSp>
          <p:nvGrpSpPr>
            <p:cNvPr id="44040" name="组合 4"/>
            <p:cNvGrpSpPr>
              <a:grpSpLocks/>
            </p:cNvGrpSpPr>
            <p:nvPr/>
          </p:nvGrpSpPr>
          <p:grpSpPr bwMode="auto">
            <a:xfrm>
              <a:off x="2215198" y="591295"/>
              <a:ext cx="1685925" cy="398253"/>
              <a:chOff x="3485" y="1168"/>
              <a:chExt cx="2655" cy="625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3485" y="1168"/>
                <a:ext cx="2655" cy="625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44042" name="矩形 1"/>
              <p:cNvSpPr>
                <a:spLocks noChangeArrowheads="1"/>
              </p:cNvSpPr>
              <p:nvPr/>
            </p:nvSpPr>
            <p:spPr bwMode="auto">
              <a:xfrm>
                <a:off x="3791" y="1203"/>
                <a:ext cx="2042" cy="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知识点 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380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内容占位符 2"/>
          <p:cNvSpPr txBox="1"/>
          <p:nvPr/>
        </p:nvSpPr>
        <p:spPr bwMode="auto">
          <a:xfrm>
            <a:off x="1627239" y="2709458"/>
            <a:ext cx="9729048" cy="1788997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lIns="121917" tIns="60958" rIns="121917" bIns="60958"/>
          <a:lstStyle>
            <a:defPPr>
              <a:defRPr lang="zh-CN"/>
            </a:defPPr>
            <a:lvl1pPr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800" b="1">
                <a:solidFill>
                  <a:srgbClr val="FF0000"/>
                </a:solidFill>
                <a:latin typeface="+mn-lt"/>
                <a:ea typeface="楷体" panose="02010609060101010101" pitchFamily="49" charset="-122"/>
                <a:cs typeface="楷体" panose="02010609060101010101" pitchFamily="49" charset="-122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altLang="zh-CN" sz="3200" noProof="1" smtClean="0">
                <a:latin typeface="Times New Roman" pitchFamily="18" charset="0"/>
                <a:cs typeface="Times New Roman" pitchFamily="18" charset="0"/>
                <a:sym typeface="+mn-ea"/>
              </a:rPr>
              <a:t>2. </a:t>
            </a:r>
            <a:r>
              <a:rPr lang="zh-CN" altLang="en-US" sz="3200" noProof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会求一个数的相反数，理解互为相反数的两个数在数轴上的</a:t>
            </a:r>
            <a:r>
              <a:rPr lang="zh-CN" altLang="en-US" sz="3200" noProof="1" smtClean="0">
                <a:latin typeface="Times New Roman" pitchFamily="18" charset="0"/>
                <a:cs typeface="Times New Roman" pitchFamily="18" charset="0"/>
                <a:sym typeface="+mn-ea"/>
              </a:rPr>
              <a:t>位置关系</a:t>
            </a:r>
            <a:r>
              <a:rPr lang="en-US" altLang="zh-CN" sz="3200" noProof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zh-CN" altLang="zh-CN" sz="3200" noProof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1566854" y="1700933"/>
            <a:ext cx="9538576" cy="1008525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lIns="121917" tIns="60958" rIns="121917" bIns="60958"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掌握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相反数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的概念，理解它所包含的两种含义</a:t>
            </a:r>
            <a:r>
              <a:rPr lang="en-US" altLang="zh-C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内容占位符 2"/>
          <p:cNvSpPr txBox="1"/>
          <p:nvPr/>
        </p:nvSpPr>
        <p:spPr bwMode="auto">
          <a:xfrm>
            <a:off x="1688547" y="4473925"/>
            <a:ext cx="9295190" cy="906084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121917" tIns="60958" rIns="121917" bIns="60958"/>
          <a:lstStyle>
            <a:defPPr>
              <a:defRPr lang="zh-CN"/>
            </a:defPPr>
            <a:lvl1pPr marL="0" marR="0" lvl="0" indent="0" defTabSz="914400" eaLnBrk="0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楷体" panose="02010609060101010101" pitchFamily="49" charset="-122"/>
              </a:defRPr>
            </a:lvl1pPr>
            <a:lvl2pPr marL="742950" lvl="1" indent="-28575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800" b="0" i="0" u="none" baseline="0">
                <a:latin typeface="+mn-lt"/>
                <a:ea typeface="+mn-ea"/>
              </a:defRPr>
            </a:lvl2pPr>
            <a:lvl3pPr marL="1143000" lvl="2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•"/>
              <a:defRPr sz="2400" b="0" i="0" u="none" baseline="0">
                <a:latin typeface="+mn-lt"/>
                <a:ea typeface="+mn-ea"/>
              </a:defRPr>
            </a:lvl3pPr>
            <a:lvl4pPr marL="1600200" lvl="3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–"/>
              <a:defRPr sz="2000" b="0" i="0" u="none" baseline="0">
                <a:latin typeface="+mn-lt"/>
                <a:ea typeface="+mn-ea"/>
              </a:defRPr>
            </a:lvl4pPr>
            <a:lvl5pPr marL="2057400" lvl="4" indent="-228600" defTabSz="914400" eaLnBrk="1" latinLnBrk="0" hangingPunct="1">
              <a:lnSpc>
                <a:spcPct val="100000"/>
              </a:lnSpc>
              <a:spcBef>
                <a:spcPct val="20000"/>
              </a:spcBef>
              <a:buChar char="»"/>
              <a:defRPr sz="2000" b="0" i="0" u="none" baseline="0">
                <a:latin typeface="+mn-lt"/>
                <a:ea typeface="+mn-ea"/>
              </a:defRPr>
            </a:lvl5pPr>
            <a:lvl6pPr marL="2514600" lvl="5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6pPr>
            <a:lvl7pPr marL="2971800" lvl="6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7pPr>
            <a:lvl8pPr marL="3429000" lvl="7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8pPr>
            <a:lvl9pPr marL="3886200" lvl="8" indent="-228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0" i="0" u="none" baseline="0"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noProof="1">
                <a:latin typeface="Times New Roman" pitchFamily="18" charset="0"/>
                <a:cs typeface="Times New Roman" pitchFamily="18" charset="0"/>
                <a:sym typeface="+mn-ea"/>
              </a:rPr>
              <a:t>3.</a:t>
            </a:r>
            <a:r>
              <a:rPr lang="zh-CN" altLang="en-US" noProof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理解和掌握</a:t>
            </a:r>
            <a:r>
              <a:rPr lang="zh-CN" altLang="en-US" noProof="1">
                <a:latin typeface="Times New Roman" pitchFamily="18" charset="0"/>
                <a:cs typeface="Times New Roman" pitchFamily="18" charset="0"/>
                <a:sym typeface="+mn-ea"/>
              </a:rPr>
              <a:t>双重符号</a:t>
            </a:r>
            <a:r>
              <a:rPr lang="zh-CN" altLang="en-US" noProof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的</a:t>
            </a:r>
            <a:r>
              <a:rPr lang="zh-CN" altLang="en-US" noProof="1">
                <a:latin typeface="Times New Roman" pitchFamily="18" charset="0"/>
                <a:cs typeface="Times New Roman" pitchFamily="18" charset="0"/>
                <a:sym typeface="+mn-ea"/>
              </a:rPr>
              <a:t>化简规律</a:t>
            </a:r>
            <a:r>
              <a:rPr lang="en-US" altLang="zh-CN" noProof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zh-CN" altLang="zh-CN" noProof="1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40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98378" y="5119447"/>
            <a:ext cx="9729041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–(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＋1.1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表示什么？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–(–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7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呢？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–(–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9.8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呢？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07891" y="1186015"/>
            <a:ext cx="9588632" cy="160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若把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分别换成＋5，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7，0时，这些数的    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</a:t>
            </a:r>
            <a:r>
              <a:rPr lang="en-US" altLang="zh-CN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相反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数怎样表示？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3781642" y="2909963"/>
            <a:ext cx="5942826" cy="20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= +5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= –(+5)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= –7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= –(–7)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= 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       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= 0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40903" y="5876768"/>
            <a:ext cx="111533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–1.1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033654" y="5898211"/>
            <a:ext cx="98623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897842" y="5882774"/>
            <a:ext cx="14137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9.8</a:t>
            </a:r>
          </a:p>
        </p:txBody>
      </p:sp>
    </p:spTree>
    <p:extLst>
      <p:ext uri="{BB962C8B-B14F-4D97-AF65-F5344CB8AC3E}">
        <p14:creationId xmlns:p14="http://schemas.microsoft.com/office/powerpoint/2010/main" val="207857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1" grpId="0"/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剪去同侧角的矩形 1"/>
          <p:cNvSpPr/>
          <p:nvPr/>
        </p:nvSpPr>
        <p:spPr>
          <a:xfrm>
            <a:off x="859135" y="1790404"/>
            <a:ext cx="10679310" cy="2997256"/>
          </a:xfrm>
          <a:prstGeom prst="snip2SameRect">
            <a:avLst/>
          </a:prstGeom>
          <a:grpFill/>
          <a:ln>
            <a:solidFill>
              <a:srgbClr val="009999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2" name="文本框 16385"/>
          <p:cNvSpPr txBox="1">
            <a:spLocks noChangeArrowheads="1"/>
          </p:cNvSpPr>
          <p:nvPr/>
        </p:nvSpPr>
        <p:spPr bwMode="auto">
          <a:xfrm>
            <a:off x="1018295" y="4892082"/>
            <a:ext cx="10972422" cy="16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思考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】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如果在一个数前面加上“＋”号所得到的结果</a:t>
            </a:r>
            <a:endParaRPr lang="en-US" altLang="zh-CN" sz="3200" dirty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什么呢？</a:t>
            </a:r>
          </a:p>
        </p:txBody>
      </p:sp>
      <p:sp>
        <p:nvSpPr>
          <p:cNvPr id="46084" name="文本框 16385"/>
          <p:cNvSpPr txBox="1">
            <a:spLocks noChangeArrowheads="1"/>
          </p:cNvSpPr>
          <p:nvPr/>
        </p:nvSpPr>
        <p:spPr bwMode="auto">
          <a:xfrm>
            <a:off x="1399729" y="2329166"/>
            <a:ext cx="9726934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在一个数前面加上“</a:t>
            </a:r>
            <a:r>
              <a:rPr lang="en-US" altLang="zh-CN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”号表示求这个数的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相反数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若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互为相反数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，则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=-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；反之，若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=-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，则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互为相反数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431103" y="1303458"/>
            <a:ext cx="3253394" cy="863799"/>
            <a:chOff x="3131762" y="248416"/>
            <a:chExt cx="2440363" cy="647699"/>
          </a:xfrm>
        </p:grpSpPr>
        <p:sp>
          <p:nvSpPr>
            <p:cNvPr id="10" name="圆角矩形 9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归纳总结</a:t>
              </a: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700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0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1230276" y="2234126"/>
            <a:ext cx="8831700" cy="20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</a:t>
            </a:r>
            <a:r>
              <a:rPr lang="en-US" altLang="zh-CN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化简下列各数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先读后写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).</a:t>
            </a:r>
            <a:endParaRPr lang="zh-CN" altLang="en-US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-(+10)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+(–0.15)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+(+3)</a:t>
            </a:r>
            <a:endParaRPr lang="zh-CN" altLang="en-US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-(-12)   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+[-(-1.1)]    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6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)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-[+(-7)]</a:t>
            </a:r>
            <a:endParaRPr lang="en-US" altLang="zh-CN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94210" name="文本框 1"/>
          <p:cNvSpPr txBox="1">
            <a:spLocks noChangeArrowheads="1"/>
          </p:cNvSpPr>
          <p:nvPr/>
        </p:nvSpPr>
        <p:spPr bwMode="auto">
          <a:xfrm>
            <a:off x="1043290" y="2247970"/>
            <a:ext cx="927492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Arial" pitchFamily="34" charset="0"/>
              </a:rPr>
              <a:t>例</a:t>
            </a:r>
            <a:endParaRPr lang="en-US" altLang="en-US" sz="3200" dirty="0">
              <a:solidFill>
                <a:srgbClr val="0000FF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784010" y="5632161"/>
            <a:ext cx="5037011" cy="55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6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 -[+(-7)]=-(-7)=7.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8850748" y="1324393"/>
            <a:ext cx="3339665" cy="1623860"/>
          </a:xfrm>
          <a:prstGeom prst="cloudCallout">
            <a:avLst>
              <a:gd name="adj1" fmla="val -138568"/>
              <a:gd name="adj2" fmla="val 95711"/>
            </a:avLst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17" tIns="60958" rIns="121917" bIns="60958"/>
          <a:lstStyle/>
          <a:p>
            <a:pPr algn="ctr">
              <a:defRPr/>
            </a:pPr>
            <a:r>
              <a:rPr lang="zh-CN" altLang="en-US" sz="2800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由内向外依次去括号</a:t>
            </a:r>
            <a:r>
              <a:rPr lang="en-US" altLang="zh-CN" sz="2800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800" noProof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32553" y="4445900"/>
            <a:ext cx="3569317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解：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-(+10)=-10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737125" y="4400440"/>
            <a:ext cx="3385530" cy="55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+(-0.15)=-0.15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076832" y="5049944"/>
            <a:ext cx="2331723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+(+3)=3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48847" y="5063347"/>
            <a:ext cx="2602629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-(-12)=12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；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886194" y="5647144"/>
            <a:ext cx="4726609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宋体" pitchFamily="2" charset="-122"/>
              </a:rPr>
              <a:t>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+[-(-1.1)]=+(+1.1)=1.1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；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117" name="组合 6"/>
          <p:cNvGrpSpPr>
            <a:grpSpLocks/>
          </p:cNvGrpSpPr>
          <p:nvPr/>
        </p:nvGrpSpPr>
        <p:grpSpPr bwMode="auto">
          <a:xfrm>
            <a:off x="3057165" y="1300369"/>
            <a:ext cx="2440422" cy="630942"/>
            <a:chOff x="427378" y="562440"/>
            <a:chExt cx="1829953" cy="472792"/>
          </a:xfrm>
        </p:grpSpPr>
        <p:grpSp>
          <p:nvGrpSpPr>
            <p:cNvPr id="47121" name="组合 5"/>
            <p:cNvGrpSpPr>
              <a:grpSpLocks/>
            </p:cNvGrpSpPr>
            <p:nvPr/>
          </p:nvGrpSpPr>
          <p:grpSpPr bwMode="auto">
            <a:xfrm>
              <a:off x="468723" y="591800"/>
              <a:ext cx="1417172" cy="426762"/>
              <a:chOff x="2177459" y="-557395"/>
              <a:chExt cx="1417172" cy="42676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177459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507551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37642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7734" y="-557395"/>
                <a:ext cx="426897" cy="426762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47122" name="文本框 11"/>
            <p:cNvSpPr txBox="1">
              <a:spLocks noChangeArrowheads="1"/>
            </p:cNvSpPr>
            <p:nvPr/>
          </p:nvSpPr>
          <p:spPr bwMode="auto">
            <a:xfrm>
              <a:off x="427378" y="562440"/>
              <a:ext cx="1829953" cy="47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素养考点 </a:t>
              </a:r>
              <a:r>
                <a:rPr lang="en-US" altLang="zh-CN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zh-CN" alt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120" name="文本框 6151"/>
          <p:cNvSpPr txBox="1">
            <a:spLocks noChangeArrowheads="1"/>
          </p:cNvSpPr>
          <p:nvPr/>
        </p:nvSpPr>
        <p:spPr bwMode="auto">
          <a:xfrm>
            <a:off x="5397515" y="1344101"/>
            <a:ext cx="3953961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多重符号的化简问题</a:t>
            </a:r>
          </a:p>
        </p:txBody>
      </p:sp>
    </p:spTree>
    <p:extLst>
      <p:ext uri="{BB962C8B-B14F-4D97-AF65-F5344CB8AC3E}">
        <p14:creationId xmlns:p14="http://schemas.microsoft.com/office/powerpoint/2010/main" val="327498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2" grpId="0"/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4"/>
          <p:cNvGrpSpPr/>
          <p:nvPr/>
        </p:nvGrpSpPr>
        <p:grpSpPr>
          <a:xfrm>
            <a:off x="916572" y="1405137"/>
            <a:ext cx="10498359" cy="5213316"/>
            <a:chOff x="-3593057" y="1567519"/>
            <a:chExt cx="8776917" cy="3890941"/>
          </a:xfrm>
        </p:grpSpPr>
        <p:pic>
          <p:nvPicPr>
            <p:cNvPr id="14" name="一个圆顶角并剪去另一个顶角的矩形 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3593057" y="1567519"/>
              <a:ext cx="8776917" cy="38909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矩形 14"/>
            <p:cNvSpPr/>
            <p:nvPr/>
          </p:nvSpPr>
          <p:spPr>
            <a:xfrm>
              <a:off x="-2747302" y="1767880"/>
              <a:ext cx="3172819" cy="644062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kumimoji="0" lang="zh-CN" altLang="en-US" sz="1800" b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</p:grpSp>
      <p:sp>
        <p:nvSpPr>
          <p:cNvPr id="95234" name="文本框 109571"/>
          <p:cNvSpPr txBox="1">
            <a:spLocks noChangeArrowheads="1"/>
          </p:cNvSpPr>
          <p:nvPr/>
        </p:nvSpPr>
        <p:spPr bwMode="auto">
          <a:xfrm>
            <a:off x="1966353" y="2369425"/>
            <a:ext cx="8614135" cy="292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“一查二定”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式子中含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偶数个“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–”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号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时，结果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正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含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奇数个“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”号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时，结果为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负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凡是“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+”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都去掉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组 1"/>
          <p:cNvGrpSpPr/>
          <p:nvPr/>
        </p:nvGrpSpPr>
        <p:grpSpPr>
          <a:xfrm>
            <a:off x="1966353" y="1405137"/>
            <a:ext cx="3704531" cy="823151"/>
            <a:chOff x="7647436" y="3815009"/>
            <a:chExt cx="3013374" cy="601051"/>
          </a:xfrm>
        </p:grpSpPr>
        <p:sp>
          <p:nvSpPr>
            <p:cNvPr id="18" name="文本框 30"/>
            <p:cNvSpPr txBox="1"/>
            <p:nvPr/>
          </p:nvSpPr>
          <p:spPr>
            <a:xfrm>
              <a:off x="8700443" y="3891377"/>
              <a:ext cx="1960367" cy="4269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en-US" altLang="zh-CN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 </a:t>
              </a:r>
              <a:r>
                <a:rPr lang="zh-CN" altLang="en-US" sz="3200" dirty="0">
                  <a:solidFill>
                    <a:srgbClr val="1D41D5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方法总结</a:t>
              </a:r>
            </a:p>
          </p:txBody>
        </p:sp>
        <p:pic>
          <p:nvPicPr>
            <p:cNvPr id="19" name="图片 9" descr="book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47436" y="3815009"/>
              <a:ext cx="977957" cy="60105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878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5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20"/>
          <p:cNvSpPr>
            <a:spLocks noChangeArrowheads="1"/>
          </p:cNvSpPr>
          <p:nvPr/>
        </p:nvSpPr>
        <p:spPr bwMode="auto">
          <a:xfrm>
            <a:off x="1222736" y="880977"/>
            <a:ext cx="11272322" cy="554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indent="355591" algn="just"/>
            <a:endParaRPr lang="en-US" altLang="zh-CN" sz="3200" dirty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 algn="just"/>
            <a:endParaRPr lang="en-US" altLang="zh-CN" sz="3200" dirty="0">
              <a:solidFill>
                <a:srgbClr val="269999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 algn="just"/>
            <a:endParaRPr lang="en-US" altLang="zh-CN" sz="3200" dirty="0">
              <a:solidFill>
                <a:srgbClr val="269999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 algn="just"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(1)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-(+4)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是____的相反数，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-(+4) = _________.</a:t>
            </a:r>
            <a:endParaRPr lang="zh-CN" altLang="en-US" sz="11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(2)            是_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___的相反数，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=_________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</a:p>
          <a:p>
            <a:pPr indent="355591"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(3)            是_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的相反数，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=_________.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indent="355591">
              <a:lnSpc>
                <a:spcPct val="200000"/>
              </a:lnSpc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(4)             是_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____的相反数，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 ________.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2626" y="1542382"/>
            <a:ext cx="1949197" cy="616092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填一填：</a:t>
            </a:r>
          </a:p>
        </p:txBody>
      </p:sp>
      <p:pic>
        <p:nvPicPr>
          <p:cNvPr id="18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6828" r="14489"/>
          <a:stretch/>
        </p:blipFill>
        <p:spPr bwMode="auto">
          <a:xfrm>
            <a:off x="1310002" y="1542382"/>
            <a:ext cx="752450" cy="75794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对象 153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454578"/>
              </p:ext>
            </p:extLst>
          </p:nvPr>
        </p:nvGraphicFramePr>
        <p:xfrm>
          <a:off x="7369543" y="4671540"/>
          <a:ext cx="1081475" cy="605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4" name="Equation" r:id="rId5" imgW="469800" imgH="253800" progId="Equation.DSMT4">
                  <p:embed/>
                </p:oleObj>
              </mc:Choice>
              <mc:Fallback>
                <p:oleObj name="Equation" r:id="rId5" imgW="469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9543" y="4671540"/>
                        <a:ext cx="1081475" cy="605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3363600"/>
              </p:ext>
            </p:extLst>
          </p:nvPr>
        </p:nvGraphicFramePr>
        <p:xfrm>
          <a:off x="4274995" y="3284618"/>
          <a:ext cx="770366" cy="93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5" name="Equation" r:id="rId7" imgW="253800" imgH="406080" progId="Equation.DSMT4">
                  <p:embed/>
                </p:oleObj>
              </mc:Choice>
              <mc:Fallback>
                <p:oleObj name="Equation" r:id="rId7" imgW="2538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4995" y="3284618"/>
                        <a:ext cx="770366" cy="93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040772"/>
              </p:ext>
            </p:extLst>
          </p:nvPr>
        </p:nvGraphicFramePr>
        <p:xfrm>
          <a:off x="4200923" y="4719884"/>
          <a:ext cx="848672" cy="408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6" name="Equation" r:id="rId9" imgW="279360" imgH="177480" progId="Equation.DSMT4">
                  <p:embed/>
                </p:oleObj>
              </mc:Choice>
              <mc:Fallback>
                <p:oleObj name="Equation" r:id="rId9" imgW="2793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0923" y="4719884"/>
                        <a:ext cx="848672" cy="4086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827482"/>
              </p:ext>
            </p:extLst>
          </p:nvPr>
        </p:nvGraphicFramePr>
        <p:xfrm>
          <a:off x="9326936" y="4744519"/>
          <a:ext cx="625449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7" name="Equation" r:id="rId11" imgW="228600" imgH="177480" progId="Equation.DSMT4">
                  <p:embed/>
                </p:oleObj>
              </mc:Choice>
              <mc:Fallback>
                <p:oleObj name="Equation" r:id="rId11" imgW="2286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6936" y="4744519"/>
                        <a:ext cx="625449" cy="4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479943"/>
              </p:ext>
            </p:extLst>
          </p:nvPr>
        </p:nvGraphicFramePr>
        <p:xfrm>
          <a:off x="4283755" y="5677162"/>
          <a:ext cx="1006262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8" name="Equation" r:id="rId13" imgW="317160" imgH="177480" progId="Equation.DSMT4">
                  <p:embed/>
                </p:oleObj>
              </mc:Choice>
              <mc:Fallback>
                <p:oleObj name="Equation" r:id="rId13" imgW="3171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755" y="5677162"/>
                        <a:ext cx="1006262" cy="4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465616"/>
              </p:ext>
            </p:extLst>
          </p:nvPr>
        </p:nvGraphicFramePr>
        <p:xfrm>
          <a:off x="9374998" y="5693321"/>
          <a:ext cx="807455" cy="4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9" name="Equation" r:id="rId15" imgW="266400" imgH="177480" progId="Equation.DSMT4">
                  <p:embed/>
                </p:oleObj>
              </mc:Choice>
              <mc:Fallback>
                <p:oleObj name="Equation" r:id="rId15" imgW="26640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4998" y="5693321"/>
                        <a:ext cx="807455" cy="4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941610" y="2639936"/>
            <a:ext cx="684287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+4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8550277" y="2624595"/>
            <a:ext cx="65650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–4</a:t>
            </a:r>
          </a:p>
        </p:txBody>
      </p:sp>
      <p:graphicFrame>
        <p:nvGraphicFramePr>
          <p:cNvPr id="38" name="对象 153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981496"/>
              </p:ext>
            </p:extLst>
          </p:nvPr>
        </p:nvGraphicFramePr>
        <p:xfrm>
          <a:off x="2563801" y="3513439"/>
          <a:ext cx="1051899" cy="96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0" name="Equation" r:id="rId17" imgW="419040" imgH="406080" progId="Equation.DSMT4">
                  <p:embed/>
                </p:oleObj>
              </mc:Choice>
              <mc:Fallback>
                <p:oleObj name="Equation" r:id="rId17" imgW="4190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801" y="3513439"/>
                        <a:ext cx="1051899" cy="961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2998"/>
              </p:ext>
            </p:extLst>
          </p:nvPr>
        </p:nvGraphicFramePr>
        <p:xfrm>
          <a:off x="7040369" y="3472963"/>
          <a:ext cx="1051846" cy="96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1" name="Equation" r:id="rId19" imgW="419040" imgH="406080" progId="Equation.DSMT4">
                  <p:embed/>
                </p:oleObj>
              </mc:Choice>
              <mc:Fallback>
                <p:oleObj name="Equation" r:id="rId19" imgW="4190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0369" y="3472963"/>
                        <a:ext cx="1051846" cy="961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645553"/>
              </p:ext>
            </p:extLst>
          </p:nvPr>
        </p:nvGraphicFramePr>
        <p:xfrm>
          <a:off x="8899656" y="3255632"/>
          <a:ext cx="653964" cy="93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2" name="Equation" r:id="rId21" imgW="215640" imgH="406080" progId="Equation.DSMT4">
                  <p:embed/>
                </p:oleObj>
              </mc:Choice>
              <mc:Fallback>
                <p:oleObj name="Equation" r:id="rId21" imgW="2156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9656" y="3255632"/>
                        <a:ext cx="653964" cy="93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056960"/>
              </p:ext>
            </p:extLst>
          </p:nvPr>
        </p:nvGraphicFramePr>
        <p:xfrm>
          <a:off x="2556486" y="4749957"/>
          <a:ext cx="1083592" cy="480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Equation" r:id="rId23" imgW="431640" imgH="203040" progId="Equation.DSMT4">
                  <p:embed/>
                </p:oleObj>
              </mc:Choice>
              <mc:Fallback>
                <p:oleObj name="Equation" r:id="rId23" imgW="4316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6486" y="4749957"/>
                        <a:ext cx="1083592" cy="4805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598852"/>
              </p:ext>
            </p:extLst>
          </p:nvPr>
        </p:nvGraphicFramePr>
        <p:xfrm>
          <a:off x="2588481" y="5710180"/>
          <a:ext cx="1210576" cy="480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4" name="Equation" r:id="rId25" imgW="482400" imgH="203040" progId="Equation.DSMT4">
                  <p:embed/>
                </p:oleObj>
              </mc:Choice>
              <mc:Fallback>
                <p:oleObj name="Equation" r:id="rId25" imgW="4824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8481" y="5710180"/>
                        <a:ext cx="1210576" cy="4805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596789"/>
              </p:ext>
            </p:extLst>
          </p:nvPr>
        </p:nvGraphicFramePr>
        <p:xfrm>
          <a:off x="7436109" y="5682764"/>
          <a:ext cx="1210576" cy="480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5" name="Equation" r:id="rId27" imgW="482400" imgH="203040" progId="Equation.DSMT4">
                  <p:embed/>
                </p:oleObj>
              </mc:Choice>
              <mc:Fallback>
                <p:oleObj name="Equation" r:id="rId27" imgW="4824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6109" y="5682764"/>
                        <a:ext cx="1210576" cy="480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652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3"/>
          <p:cNvSpPr>
            <a:spLocks noChangeArrowheads="1"/>
          </p:cNvSpPr>
          <p:nvPr/>
        </p:nvSpPr>
        <p:spPr bwMode="auto">
          <a:xfrm>
            <a:off x="3942837" y="3239250"/>
            <a:ext cx="9142810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06" name="Rectangle 33"/>
          <p:cNvSpPr>
            <a:spLocks noChangeArrowheads="1"/>
          </p:cNvSpPr>
          <p:nvPr/>
        </p:nvSpPr>
        <p:spPr bwMode="auto">
          <a:xfrm>
            <a:off x="1073434" y="2025921"/>
            <a:ext cx="11116979" cy="432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45000"/>
              </a:lnSpc>
              <a:defRPr/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–1.6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是____的相反数，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的相反数是0.3</a:t>
            </a:r>
            <a:r>
              <a:rPr lang="zh-CN" altLang="en-US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45000"/>
              </a:lnSpc>
              <a:defRPr/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下列几对数中互为相反数的一对为（        ）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45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A</a:t>
            </a:r>
            <a:r>
              <a:rPr lang="zh-CN" altLang="en-US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+(–8)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–(+8)</a:t>
            </a:r>
          </a:p>
          <a:p>
            <a:pPr algn="just" eaLnBrk="0" hangingPunct="0">
              <a:lnSpc>
                <a:spcPct val="145000"/>
              </a:lnSpc>
              <a:defRPr/>
            </a:pP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</a:t>
            </a:r>
            <a:r>
              <a:rPr lang="zh-CN" altLang="en-US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</a:t>
            </a:r>
            <a:r>
              <a:rPr lang="zh-CN" altLang="en-US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–(+8)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+(–8)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</a:t>
            </a:r>
          </a:p>
          <a:p>
            <a:pPr algn="just" eaLnBrk="0" hangingPunct="0">
              <a:lnSpc>
                <a:spcPct val="145000"/>
              </a:lnSpc>
              <a:defRPr/>
            </a:pP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–(–8)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–(+8</a:t>
            </a:r>
            <a:r>
              <a:rPr lang="en-US" altLang="zh-CN" sz="32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45000"/>
              </a:lnSpc>
              <a:defRPr/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5的相反数是____；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的相反数是__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_；</a:t>
            </a:r>
          </a:p>
        </p:txBody>
      </p:sp>
      <p:sp>
        <p:nvSpPr>
          <p:cNvPr id="17419" name="文本框 17418"/>
          <p:cNvSpPr txBox="1">
            <a:spLocks noChangeArrowheads="1"/>
          </p:cNvSpPr>
          <p:nvPr/>
        </p:nvSpPr>
        <p:spPr bwMode="auto">
          <a:xfrm>
            <a:off x="3248914" y="2139868"/>
            <a:ext cx="128464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1.6</a:t>
            </a:r>
          </a:p>
        </p:txBody>
      </p:sp>
      <p:sp>
        <p:nvSpPr>
          <p:cNvPr id="17420" name="文本框 17419"/>
          <p:cNvSpPr txBox="1">
            <a:spLocks noChangeArrowheads="1"/>
          </p:cNvSpPr>
          <p:nvPr/>
        </p:nvSpPr>
        <p:spPr bwMode="auto">
          <a:xfrm>
            <a:off x="7831487" y="5723690"/>
            <a:ext cx="73650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–a</a:t>
            </a:r>
          </a:p>
        </p:txBody>
      </p:sp>
      <p:sp>
        <p:nvSpPr>
          <p:cNvPr id="17421" name="文本框 17420"/>
          <p:cNvSpPr txBox="1">
            <a:spLocks noChangeArrowheads="1"/>
          </p:cNvSpPr>
          <p:nvPr/>
        </p:nvSpPr>
        <p:spPr bwMode="auto">
          <a:xfrm>
            <a:off x="4451026" y="5723690"/>
            <a:ext cx="73650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–5</a:t>
            </a:r>
          </a:p>
        </p:txBody>
      </p:sp>
      <p:sp>
        <p:nvSpPr>
          <p:cNvPr id="17422" name="文本框 17421"/>
          <p:cNvSpPr txBox="1">
            <a:spLocks noChangeArrowheads="1"/>
          </p:cNvSpPr>
          <p:nvPr/>
        </p:nvSpPr>
        <p:spPr bwMode="auto">
          <a:xfrm>
            <a:off x="8772893" y="2866256"/>
            <a:ext cx="1009518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</a:p>
        </p:txBody>
      </p:sp>
      <p:sp>
        <p:nvSpPr>
          <p:cNvPr id="17423" name="文本框 17422"/>
          <p:cNvSpPr txBox="1">
            <a:spLocks noChangeArrowheads="1"/>
          </p:cNvSpPr>
          <p:nvPr/>
        </p:nvSpPr>
        <p:spPr bwMode="auto">
          <a:xfrm>
            <a:off x="5990656" y="2139868"/>
            <a:ext cx="1282533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–0.3</a:t>
            </a:r>
          </a:p>
        </p:txBody>
      </p:sp>
      <p:grpSp>
        <p:nvGrpSpPr>
          <p:cNvPr id="23" name="组合 7"/>
          <p:cNvGrpSpPr/>
          <p:nvPr/>
        </p:nvGrpSpPr>
        <p:grpSpPr bwMode="auto">
          <a:xfrm>
            <a:off x="4597651" y="1277869"/>
            <a:ext cx="3306650" cy="661480"/>
            <a:chOff x="5069" y="1114"/>
            <a:chExt cx="3905" cy="783"/>
          </a:xfrm>
        </p:grpSpPr>
        <p:grpSp>
          <p:nvGrpSpPr>
            <p:cNvPr id="24" name="组合 1"/>
            <p:cNvGrpSpPr>
              <a:grpSpLocks noChangeAspect="1"/>
            </p:cNvGrpSpPr>
            <p:nvPr/>
          </p:nvGrpSpPr>
          <p:grpSpPr bwMode="auto">
            <a:xfrm>
              <a:off x="5138" y="1168"/>
              <a:ext cx="3797" cy="710"/>
              <a:chOff x="3564387" y="597378"/>
              <a:chExt cx="2247990" cy="419195"/>
            </a:xfrm>
          </p:grpSpPr>
          <p:sp>
            <p:nvSpPr>
              <p:cNvPr id="31" name="缺角矩形 30"/>
              <p:cNvSpPr/>
              <p:nvPr/>
            </p:nvSpPr>
            <p:spPr>
              <a:xfrm rot="3000000">
                <a:off x="4021629" y="597168"/>
                <a:ext cx="418737" cy="418763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缺角矩形 31"/>
              <p:cNvSpPr/>
              <p:nvPr/>
            </p:nvSpPr>
            <p:spPr>
              <a:xfrm rot="3000000">
                <a:off x="4478866" y="597167"/>
                <a:ext cx="418737" cy="418764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缺角矩形 32"/>
              <p:cNvSpPr/>
              <p:nvPr/>
            </p:nvSpPr>
            <p:spPr>
              <a:xfrm rot="3000000">
                <a:off x="4936102" y="597168"/>
                <a:ext cx="418737" cy="418763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缺角矩形 33"/>
              <p:cNvSpPr/>
              <p:nvPr/>
            </p:nvSpPr>
            <p:spPr>
              <a:xfrm rot="3000000">
                <a:off x="3564392" y="597167"/>
                <a:ext cx="418737" cy="418764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缺角矩形 34"/>
              <p:cNvSpPr/>
              <p:nvPr/>
            </p:nvSpPr>
            <p:spPr>
              <a:xfrm rot="3000000">
                <a:off x="5393339" y="597167"/>
                <a:ext cx="418737" cy="418764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5" name="TextBox 15"/>
            <p:cNvSpPr txBox="1">
              <a:spLocks noChangeArrowheads="1"/>
            </p:cNvSpPr>
            <p:nvPr/>
          </p:nvSpPr>
          <p:spPr bwMode="auto">
            <a:xfrm>
              <a:off x="5069" y="1114"/>
              <a:ext cx="3905" cy="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基础巩固题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4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  <p:bldP spid="17420" grpId="0"/>
      <p:bldP spid="17422" grpId="0"/>
      <p:bldP spid="174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18433"/>
          <p:cNvSpPr txBox="1">
            <a:spLocks noChangeArrowheads="1"/>
          </p:cNvSpPr>
          <p:nvPr/>
        </p:nvSpPr>
        <p:spPr bwMode="auto">
          <a:xfrm>
            <a:off x="1307931" y="1434130"/>
            <a:ext cx="10120582" cy="529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 –13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=____;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 –6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，则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=____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</a:p>
          <a:p>
            <a:pPr algn="just" eaLnBrk="0" hangingPunct="0">
              <a:lnSpc>
                <a:spcPct val="150000"/>
              </a:lnSpc>
            </a:pP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．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是负数，则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__数；若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是负数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则 　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</a:t>
            </a: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_数．</a:t>
            </a: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</a:pPr>
            <a:endParaRPr lang="en-US" altLang="zh-CN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6. 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的相反数是_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Arial" pitchFamily="34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__，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–3</a:t>
            </a:r>
            <a:r>
              <a:rPr lang="en-US" altLang="zh-CN" sz="32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的相反数是_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__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</a:t>
            </a:r>
          </a:p>
          <a:p>
            <a:pPr eaLnBrk="0" hangingPunct="0">
              <a:lnSpc>
                <a:spcPct val="150000"/>
              </a:lnSpc>
            </a:pP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34" name="对象 184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949875"/>
              </p:ext>
            </p:extLst>
          </p:nvPr>
        </p:nvGraphicFramePr>
        <p:xfrm>
          <a:off x="1864806" y="4956644"/>
          <a:ext cx="577837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Equation" r:id="rId4" imgW="164880" imgH="406080" progId="Equation.DSMT4">
                  <p:embed/>
                </p:oleObj>
              </mc:Choice>
              <mc:Fallback>
                <p:oleObj name="Equation" r:id="rId4" imgW="16488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4806" y="4956644"/>
                        <a:ext cx="577837" cy="960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315443"/>
              </p:ext>
            </p:extLst>
          </p:nvPr>
        </p:nvGraphicFramePr>
        <p:xfrm>
          <a:off x="4529611" y="4882277"/>
          <a:ext cx="628885" cy="91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1" name="Equation" r:id="rId6" imgW="279360" imgH="406080" progId="Equation.DSMT4">
                  <p:embed/>
                </p:oleObj>
              </mc:Choice>
              <mc:Fallback>
                <p:oleObj name="Equation" r:id="rId6" imgW="27936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9611" y="4882277"/>
                        <a:ext cx="628885" cy="91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文本框 18436"/>
          <p:cNvSpPr txBox="1">
            <a:spLocks noChangeArrowheads="1"/>
          </p:cNvSpPr>
          <p:nvPr/>
        </p:nvSpPr>
        <p:spPr bwMode="auto">
          <a:xfrm>
            <a:off x="5099444" y="1579948"/>
            <a:ext cx="10074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13</a:t>
            </a:r>
          </a:p>
        </p:txBody>
      </p:sp>
      <p:sp>
        <p:nvSpPr>
          <p:cNvPr id="37" name="文本框 18437"/>
          <p:cNvSpPr txBox="1">
            <a:spLocks noChangeArrowheads="1"/>
          </p:cNvSpPr>
          <p:nvPr/>
        </p:nvSpPr>
        <p:spPr bwMode="auto">
          <a:xfrm>
            <a:off x="9053334" y="1579948"/>
            <a:ext cx="57777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</a:p>
        </p:txBody>
      </p:sp>
      <p:sp>
        <p:nvSpPr>
          <p:cNvPr id="38" name="文本框 18438"/>
          <p:cNvSpPr txBox="1">
            <a:spLocks noChangeArrowheads="1"/>
          </p:cNvSpPr>
          <p:nvPr/>
        </p:nvSpPr>
        <p:spPr bwMode="auto">
          <a:xfrm>
            <a:off x="5603145" y="3073776"/>
            <a:ext cx="937561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</a:t>
            </a:r>
          </a:p>
        </p:txBody>
      </p:sp>
      <p:sp>
        <p:nvSpPr>
          <p:cNvPr id="39" name="文本框 18439"/>
          <p:cNvSpPr txBox="1">
            <a:spLocks noChangeArrowheads="1"/>
          </p:cNvSpPr>
          <p:nvPr/>
        </p:nvSpPr>
        <p:spPr bwMode="auto">
          <a:xfrm>
            <a:off x="8621589" y="5247860"/>
            <a:ext cx="10095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</a:p>
        </p:txBody>
      </p:sp>
      <p:sp>
        <p:nvSpPr>
          <p:cNvPr id="40" name="文本框 18440"/>
          <p:cNvSpPr txBox="1">
            <a:spLocks noChangeArrowheads="1"/>
          </p:cNvSpPr>
          <p:nvPr/>
        </p:nvSpPr>
        <p:spPr bwMode="auto">
          <a:xfrm>
            <a:off x="2453055" y="3806557"/>
            <a:ext cx="72168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正</a:t>
            </a:r>
          </a:p>
        </p:txBody>
      </p:sp>
    </p:spTree>
    <p:extLst>
      <p:ext uri="{BB962C8B-B14F-4D97-AF65-F5344CB8AC3E}">
        <p14:creationId xmlns:p14="http://schemas.microsoft.com/office/powerpoint/2010/main" val="47994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extBox 1"/>
          <p:cNvSpPr txBox="1">
            <a:spLocks noChangeArrowheads="1"/>
          </p:cNvSpPr>
          <p:nvPr/>
        </p:nvSpPr>
        <p:spPr bwMode="auto">
          <a:xfrm>
            <a:off x="1407337" y="2104119"/>
            <a:ext cx="10266613" cy="437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=3.2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–a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000" u="sng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700" dirty="0"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–a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 2,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000" u="sng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4000" dirty="0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40000"/>
              </a:lnSpc>
              <a:defRPr/>
            </a:pP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–(–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)=3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则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000" u="sng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altLang="en-US" sz="4000" dirty="0">
                <a:latin typeface="Times New Roman" pitchFamily="18" charset="0"/>
                <a:cs typeface="Times New Roman" pitchFamily="18" charset="0"/>
              </a:rPr>
              <a:t>；</a:t>
            </a:r>
            <a:endParaRPr lang="en-US" altLang="zh-CN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32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)</a:t>
            </a:r>
            <a:r>
              <a:rPr lang="zh-CN" alt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–(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a–b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altLang="zh-CN" sz="4000" u="sng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4000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altLang="zh-CN" sz="4000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文本框 18436"/>
          <p:cNvSpPr txBox="1">
            <a:spLocks noChangeArrowheads="1"/>
          </p:cNvSpPr>
          <p:nvPr/>
        </p:nvSpPr>
        <p:spPr bwMode="auto">
          <a:xfrm>
            <a:off x="4796146" y="3202924"/>
            <a:ext cx="10095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–2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230488" y="2379374"/>
            <a:ext cx="10074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–3.2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882957" y="4074926"/>
            <a:ext cx="100951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–3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080849" y="5035462"/>
            <a:ext cx="100740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EU-B1X"/>
                <a:cs typeface="Times New Roman" pitchFamily="18" charset="0"/>
              </a:rPr>
              <a:t>b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–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EU-B1X"/>
                <a:cs typeface="Times New Roman" pitchFamily="18" charset="0"/>
              </a:rPr>
              <a:t>a</a:t>
            </a:r>
          </a:p>
        </p:txBody>
      </p:sp>
      <p:grpSp>
        <p:nvGrpSpPr>
          <p:cNvPr id="30" name="组合 6"/>
          <p:cNvGrpSpPr>
            <a:grpSpLocks/>
          </p:cNvGrpSpPr>
          <p:nvPr/>
        </p:nvGrpSpPr>
        <p:grpSpPr bwMode="auto">
          <a:xfrm>
            <a:off x="4584550" y="1325365"/>
            <a:ext cx="3305803" cy="666903"/>
            <a:chOff x="5060" y="904"/>
            <a:chExt cx="3905" cy="787"/>
          </a:xfrm>
        </p:grpSpPr>
        <p:grpSp>
          <p:nvGrpSpPr>
            <p:cNvPr id="31" name="组合 21"/>
            <p:cNvGrpSpPr>
              <a:grpSpLocks noChangeAspect="1"/>
            </p:cNvGrpSpPr>
            <p:nvPr/>
          </p:nvGrpSpPr>
          <p:grpSpPr bwMode="auto">
            <a:xfrm>
              <a:off x="5115" y="984"/>
              <a:ext cx="3797" cy="707"/>
              <a:chOff x="3564387" y="597378"/>
              <a:chExt cx="2247990" cy="419195"/>
            </a:xfrm>
          </p:grpSpPr>
          <p:sp>
            <p:nvSpPr>
              <p:cNvPr id="33" name="缺角矩形 32"/>
              <p:cNvSpPr/>
              <p:nvPr/>
            </p:nvSpPr>
            <p:spPr>
              <a:xfrm rot="3000000">
                <a:off x="4021564" y="597524"/>
                <a:ext cx="419225" cy="418871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4" name="缺角矩形 33"/>
              <p:cNvSpPr/>
              <p:nvPr/>
            </p:nvSpPr>
            <p:spPr>
              <a:xfrm rot="3000000">
                <a:off x="4478917" y="597525"/>
                <a:ext cx="419225" cy="418870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5" name="缺角矩形 34"/>
              <p:cNvSpPr/>
              <p:nvPr/>
            </p:nvSpPr>
            <p:spPr>
              <a:xfrm rot="3000000">
                <a:off x="4936272" y="597524"/>
                <a:ext cx="419225" cy="418871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6" name="缺角矩形 35"/>
              <p:cNvSpPr/>
              <p:nvPr/>
            </p:nvSpPr>
            <p:spPr>
              <a:xfrm rot="3000000">
                <a:off x="3564210" y="597525"/>
                <a:ext cx="419225" cy="418870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37" name="缺角矩形 36"/>
              <p:cNvSpPr/>
              <p:nvPr/>
            </p:nvSpPr>
            <p:spPr>
              <a:xfrm rot="3000000">
                <a:off x="5393625" y="597525"/>
                <a:ext cx="419225" cy="418870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32" name="TextBox 15"/>
            <p:cNvSpPr txBox="1">
              <a:spLocks noChangeArrowheads="1"/>
            </p:cNvSpPr>
            <p:nvPr/>
          </p:nvSpPr>
          <p:spPr bwMode="auto">
            <a:xfrm>
              <a:off x="5060" y="904"/>
              <a:ext cx="3905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能力提升题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2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2" grpId="0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extBox 5"/>
          <p:cNvSpPr txBox="1">
            <a:spLocks noChangeArrowheads="1"/>
          </p:cNvSpPr>
          <p:nvPr/>
        </p:nvSpPr>
        <p:spPr bwMode="auto">
          <a:xfrm>
            <a:off x="1629254" y="2224670"/>
            <a:ext cx="8069799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若2</a:t>
            </a:r>
            <a:r>
              <a:rPr lang="zh-CN" altLang="en-US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+1是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9的相反数，求</a:t>
            </a:r>
            <a:r>
              <a:rPr lang="zh-CN" altLang="en-US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的值.</a:t>
            </a:r>
            <a:endParaRPr lang="zh-CN" altLang="en-US" sz="3700" dirty="0">
              <a:solidFill>
                <a:srgbClr val="ECEC0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71051" y="2940949"/>
            <a:ext cx="7928001" cy="307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由相反数的意义，得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        2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+1=9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          2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=8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                              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=4</a:t>
            </a:r>
          </a:p>
        </p:txBody>
      </p:sp>
      <p:grpSp>
        <p:nvGrpSpPr>
          <p:cNvPr id="54278" name="组合 2"/>
          <p:cNvGrpSpPr>
            <a:grpSpLocks/>
          </p:cNvGrpSpPr>
          <p:nvPr/>
        </p:nvGrpSpPr>
        <p:grpSpPr bwMode="auto">
          <a:xfrm>
            <a:off x="4885729" y="1275182"/>
            <a:ext cx="3303687" cy="672831"/>
            <a:chOff x="5049" y="898"/>
            <a:chExt cx="3905" cy="795"/>
          </a:xfrm>
        </p:grpSpPr>
        <p:grpSp>
          <p:nvGrpSpPr>
            <p:cNvPr id="54280" name="组合 6"/>
            <p:cNvGrpSpPr>
              <a:grpSpLocks noChangeAspect="1"/>
            </p:cNvGrpSpPr>
            <p:nvPr/>
          </p:nvGrpSpPr>
          <p:grpSpPr bwMode="auto">
            <a:xfrm>
              <a:off x="5115" y="985"/>
              <a:ext cx="3798" cy="708"/>
              <a:chOff x="3564387" y="597378"/>
              <a:chExt cx="2247990" cy="419195"/>
            </a:xfrm>
          </p:grpSpPr>
          <p:sp>
            <p:nvSpPr>
              <p:cNvPr id="8" name="缺角矩形 7"/>
              <p:cNvSpPr/>
              <p:nvPr/>
            </p:nvSpPr>
            <p:spPr>
              <a:xfrm rot="3000000">
                <a:off x="4021866" y="597476"/>
                <a:ext cx="419165" cy="419028"/>
              </a:xfrm>
              <a:prstGeom prst="plaqu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9" name="缺角矩形 8"/>
              <p:cNvSpPr/>
              <p:nvPr/>
            </p:nvSpPr>
            <p:spPr>
              <a:xfrm rot="3000000">
                <a:off x="4479393" y="597475"/>
                <a:ext cx="419165" cy="419029"/>
              </a:xfrm>
              <a:prstGeom prst="plaqu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10" name="缺角矩形 9"/>
              <p:cNvSpPr/>
              <p:nvPr/>
            </p:nvSpPr>
            <p:spPr>
              <a:xfrm rot="3000000">
                <a:off x="4936918" y="597476"/>
                <a:ext cx="419165" cy="419028"/>
              </a:xfrm>
              <a:prstGeom prst="plaqu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11" name="缺角矩形 10"/>
              <p:cNvSpPr/>
              <p:nvPr/>
            </p:nvSpPr>
            <p:spPr>
              <a:xfrm rot="3000000">
                <a:off x="3564340" y="597475"/>
                <a:ext cx="419165" cy="419029"/>
              </a:xfrm>
              <a:prstGeom prst="plaqu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  <p:sp>
            <p:nvSpPr>
              <p:cNvPr id="12" name="缺角矩形 11"/>
              <p:cNvSpPr/>
              <p:nvPr/>
            </p:nvSpPr>
            <p:spPr>
              <a:xfrm rot="3000000">
                <a:off x="5393705" y="598216"/>
                <a:ext cx="419165" cy="417548"/>
              </a:xfrm>
              <a:prstGeom prst="plaqu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kumimoji="1" lang="zh-CN" altLang="en-US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p:grpSp>
        <p:sp>
          <p:nvSpPr>
            <p:cNvPr id="54281" name="TextBox 15"/>
            <p:cNvSpPr txBox="1">
              <a:spLocks noChangeArrowheads="1"/>
            </p:cNvSpPr>
            <p:nvPr/>
          </p:nvSpPr>
          <p:spPr bwMode="auto">
            <a:xfrm>
              <a:off x="5049" y="898"/>
              <a:ext cx="3905" cy="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/>
              <a:r>
                <a:rPr lang="zh-CN" altLang="en-US" sz="37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拓广探索题</a:t>
              </a:r>
              <a:endParaRPr lang="en-US" altLang="zh-CN" sz="3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711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1750620" y="1592941"/>
            <a:ext cx="9293074" cy="150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拓展思考：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已知两个有理数</a:t>
            </a:r>
            <a:r>
              <a:rPr lang="en-US" altLang="en-US" sz="3200" i="1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en-US" altLang="en-US" sz="3200" i="1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，且</a:t>
            </a:r>
            <a:r>
              <a:rPr lang="en-US" altLang="en-US" sz="3200" i="1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+</a:t>
            </a:r>
            <a:r>
              <a:rPr lang="en-US" altLang="en-US" sz="3200" i="1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=0, </a:t>
            </a:r>
            <a:r>
              <a:rPr lang="zh-CN" altLang="en-US" sz="32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那么这两个有理数有什么关系？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3511805" y="3846388"/>
            <a:ext cx="5171792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这两个有理数互为相反数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558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文本框 99"/>
          <p:cNvSpPr txBox="1">
            <a:spLocks noChangeArrowheads="1"/>
          </p:cNvSpPr>
          <p:nvPr/>
        </p:nvSpPr>
        <p:spPr bwMode="auto">
          <a:xfrm>
            <a:off x="678372" y="1342076"/>
            <a:ext cx="11058143" cy="332475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square" lIns="121917" tIns="60958" rIns="121917" bIns="60958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成语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故事“南辕北辙”讲了一个人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……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如果点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表示魏国的位置，点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表示楚国的位置，假设楚国与魏国相距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 km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，以魏国为原点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，我们规定向南为正方向，而此人从魏国出发向北到点</a:t>
            </a:r>
            <a:r>
              <a:rPr lang="en-US" altLang="zh-CN" sz="3200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也走了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 km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，请同学们把这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个点在数轴上表示出来．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023" y="3980164"/>
            <a:ext cx="3207004" cy="226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78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形标注 16"/>
          <p:cNvSpPr/>
          <p:nvPr/>
        </p:nvSpPr>
        <p:spPr>
          <a:xfrm flipH="1">
            <a:off x="4796428" y="4640968"/>
            <a:ext cx="1953167" cy="760059"/>
          </a:xfrm>
          <a:prstGeom prst="wedgeEllipseCallout">
            <a:avLst>
              <a:gd name="adj1" fmla="val 34771"/>
              <a:gd name="adj2" fmla="val -2037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Tx/>
              <a:buNone/>
              <a:defRPr/>
            </a:pPr>
            <a:endParaRPr lang="zh-CN" altLang="en-US" sz="18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977400" y="1295859"/>
            <a:ext cx="7053932" cy="85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通过本课时的学习，需要我们掌握：</a:t>
            </a:r>
            <a:endParaRPr lang="zh-CN" altLang="zh-CN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6524327" y="5155480"/>
            <a:ext cx="4372464" cy="861974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3200" i="1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–a</a:t>
            </a:r>
            <a:r>
              <a:rPr lang="zh-CN" altLang="en-US" sz="3200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表示</a:t>
            </a:r>
            <a:r>
              <a:rPr lang="en-US" altLang="zh-CN" sz="3200" i="1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3200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的相反数.</a:t>
            </a:r>
            <a:endParaRPr lang="zh-CN" altLang="zh-CN" sz="32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3447060" y="2295368"/>
            <a:ext cx="1578176" cy="861974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概念</a:t>
            </a: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3166068" y="5155482"/>
            <a:ext cx="2140161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字母表示</a:t>
            </a: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5946687" y="2157065"/>
            <a:ext cx="5771801" cy="954103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700" noProof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  只有</a:t>
            </a:r>
            <a:r>
              <a:rPr lang="zh-CN" altLang="en-US" sz="2700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符号不同的两个数叫做互为相反数；特别地，</a:t>
            </a:r>
            <a:r>
              <a:rPr lang="zh-CN" altLang="zh-CN" sz="2700" noProof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0</a:t>
            </a:r>
            <a:r>
              <a:rPr lang="zh-CN" altLang="en-US" sz="2700" noProof="1"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的相反数是</a:t>
            </a:r>
            <a:r>
              <a:rPr lang="zh-CN" altLang="zh-CN" sz="2700" noProof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+mn-ea"/>
              </a:rPr>
              <a:t>0.</a:t>
            </a:r>
            <a:endParaRPr lang="zh-CN" altLang="zh-CN" sz="27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4543957" y="4659628"/>
            <a:ext cx="2344436" cy="792521"/>
          </a:xfrm>
          <a:prstGeom prst="rect">
            <a:avLst/>
          </a:prstGeom>
          <a:noFill/>
          <a:ln>
            <a:noFill/>
          </a:ln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在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数轴上</a:t>
            </a: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1018664" y="3432281"/>
            <a:ext cx="171427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相反数</a:t>
            </a: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 rot="1785870">
            <a:off x="4370532" y="1984881"/>
            <a:ext cx="2034161" cy="190821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600000" lon="0" rev="1800000"/>
            </a:camera>
            <a:lightRig rig="threePt" dir="t"/>
          </a:scene3d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代数意义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  <a:buFontTx/>
              <a:buNone/>
              <a:defRPr/>
            </a:pPr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几何意义</a:t>
            </a:r>
          </a:p>
        </p:txBody>
      </p:sp>
      <p:sp>
        <p:nvSpPr>
          <p:cNvPr id="14" name="右箭头 13"/>
          <p:cNvSpPr/>
          <p:nvPr/>
        </p:nvSpPr>
        <p:spPr>
          <a:xfrm rot="1805017">
            <a:off x="4477649" y="2752780"/>
            <a:ext cx="1176370" cy="310018"/>
          </a:xfrm>
          <a:prstGeom prst="rightArrow">
            <a:avLst/>
          </a:prstGeom>
          <a:scene3d>
            <a:camera prst="orthographicFront">
              <a:rot lat="60000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buFontTx/>
              <a:buNone/>
              <a:defRPr/>
            </a:pPr>
            <a:endParaRPr lang="zh-CN" altLang="en-US" sz="18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4466" name="文本框 14"/>
          <p:cNvSpPr txBox="1">
            <a:spLocks noChangeArrowheads="1"/>
          </p:cNvSpPr>
          <p:nvPr/>
        </p:nvSpPr>
        <p:spPr bwMode="auto">
          <a:xfrm>
            <a:off x="5933987" y="3142968"/>
            <a:ext cx="5784502" cy="954103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在数轴上，表示互为相反数的两个点，位于原点两侧，且到原点距离相等</a:t>
            </a:r>
            <a:r>
              <a:rPr lang="en-US" altLang="zh-CN" sz="27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27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5" name="左中括号 14"/>
          <p:cNvSpPr/>
          <p:nvPr/>
        </p:nvSpPr>
        <p:spPr>
          <a:xfrm>
            <a:off x="2654850" y="2726356"/>
            <a:ext cx="625183" cy="2674671"/>
          </a:xfrm>
          <a:prstGeom prst="lef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b="1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5172087" y="5522936"/>
            <a:ext cx="1026402" cy="127065"/>
          </a:xfrm>
          <a:prstGeom prst="rightArrow">
            <a:avLst/>
          </a:prstGeom>
          <a:solidFill>
            <a:srgbClr val="009999"/>
          </a:solidFill>
          <a:ln>
            <a:solidFill>
              <a:srgbClr val="0099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b="1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8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6" grpId="0"/>
      <p:bldP spid="7" grpId="0"/>
      <p:bldP spid="8" grpId="0"/>
      <p:bldP spid="9" grpId="0" animBg="1"/>
      <p:bldP spid="11" grpId="0"/>
      <p:bldP spid="104466" grpId="0" animBg="1"/>
      <p:bldP spid="15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0058" y="2684112"/>
            <a:ext cx="7981640" cy="824261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2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文本框 7"/>
          <p:cNvSpPr txBox="1">
            <a:spLocks noChangeArrowheads="1"/>
          </p:cNvSpPr>
          <p:nvPr/>
        </p:nvSpPr>
        <p:spPr bwMode="auto">
          <a:xfrm>
            <a:off x="5292751" y="3104829"/>
            <a:ext cx="245501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5130" name="文本框 8"/>
          <p:cNvSpPr txBox="1">
            <a:spLocks noChangeArrowheads="1"/>
          </p:cNvSpPr>
          <p:nvPr/>
        </p:nvSpPr>
        <p:spPr bwMode="auto">
          <a:xfrm>
            <a:off x="3198518" y="3094660"/>
            <a:ext cx="146030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5131" name="文本框 9"/>
          <p:cNvSpPr txBox="1">
            <a:spLocks noChangeArrowheads="1"/>
          </p:cNvSpPr>
          <p:nvPr/>
        </p:nvSpPr>
        <p:spPr bwMode="auto">
          <a:xfrm>
            <a:off x="7540652" y="3072255"/>
            <a:ext cx="245501" cy="56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grpSp>
        <p:nvGrpSpPr>
          <p:cNvPr id="72714" name="组合 21509"/>
          <p:cNvGrpSpPr>
            <a:grpSpLocks/>
          </p:cNvGrpSpPr>
          <p:nvPr/>
        </p:nvGrpSpPr>
        <p:grpSpPr bwMode="auto">
          <a:xfrm>
            <a:off x="2743310" y="3490735"/>
            <a:ext cx="5733303" cy="729337"/>
            <a:chOff x="1649" y="1161"/>
            <a:chExt cx="3613" cy="459"/>
          </a:xfrm>
        </p:grpSpPr>
        <p:sp>
          <p:nvSpPr>
            <p:cNvPr id="26640" name="直接连接符 21510"/>
            <p:cNvSpPr>
              <a:spLocks noChangeShapeType="1"/>
            </p:cNvSpPr>
            <p:nvPr/>
          </p:nvSpPr>
          <p:spPr bwMode="auto">
            <a:xfrm flipV="1">
              <a:off x="1649" y="1310"/>
              <a:ext cx="3613" cy="4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1" name="直接连接符 21511"/>
            <p:cNvSpPr>
              <a:spLocks noChangeShapeType="1"/>
            </p:cNvSpPr>
            <p:nvPr/>
          </p:nvSpPr>
          <p:spPr bwMode="auto">
            <a:xfrm>
              <a:off x="2980" y="1183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2" name="直接连接符 21512"/>
            <p:cNvSpPr>
              <a:spLocks noChangeShapeType="1"/>
            </p:cNvSpPr>
            <p:nvPr/>
          </p:nvSpPr>
          <p:spPr bwMode="auto">
            <a:xfrm>
              <a:off x="2042" y="1174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3" name="直接连接符 21513"/>
            <p:cNvSpPr>
              <a:spLocks noChangeShapeType="1"/>
            </p:cNvSpPr>
            <p:nvPr/>
          </p:nvSpPr>
          <p:spPr bwMode="auto">
            <a:xfrm>
              <a:off x="2483" y="1170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4" name="直接连接符 21514"/>
            <p:cNvSpPr>
              <a:spLocks noChangeShapeType="1"/>
            </p:cNvSpPr>
            <p:nvPr/>
          </p:nvSpPr>
          <p:spPr bwMode="auto">
            <a:xfrm>
              <a:off x="3888" y="1174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5" name="直接连接符 21515"/>
            <p:cNvSpPr>
              <a:spLocks noChangeShapeType="1"/>
            </p:cNvSpPr>
            <p:nvPr/>
          </p:nvSpPr>
          <p:spPr bwMode="auto">
            <a:xfrm>
              <a:off x="3438" y="1183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6" name="直接连接符 21516"/>
            <p:cNvSpPr>
              <a:spLocks noChangeShapeType="1"/>
            </p:cNvSpPr>
            <p:nvPr/>
          </p:nvSpPr>
          <p:spPr bwMode="auto">
            <a:xfrm>
              <a:off x="4342" y="1170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7" name="直接连接符 21517"/>
            <p:cNvSpPr>
              <a:spLocks noChangeShapeType="1"/>
            </p:cNvSpPr>
            <p:nvPr/>
          </p:nvSpPr>
          <p:spPr bwMode="auto">
            <a:xfrm>
              <a:off x="4817" y="1161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48" name="文本框 21519"/>
            <p:cNvSpPr txBox="1">
              <a:spLocks noChangeArrowheads="1"/>
            </p:cNvSpPr>
            <p:nvPr/>
          </p:nvSpPr>
          <p:spPr bwMode="auto">
            <a:xfrm>
              <a:off x="1835" y="1359"/>
              <a:ext cx="3371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75000"/>
                </a:lnSpc>
              </a:pPr>
              <a:r>
                <a:rPr lang="en-US" altLang="zh-CN" sz="28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–30  –20  –10   0     10    20    30 </a:t>
              </a:r>
            </a:p>
          </p:txBody>
        </p:sp>
        <p:sp>
          <p:nvSpPr>
            <p:cNvPr id="26649" name="直接连接符 21511"/>
            <p:cNvSpPr>
              <a:spLocks noChangeShapeType="1"/>
            </p:cNvSpPr>
            <p:nvPr/>
          </p:nvSpPr>
          <p:spPr bwMode="auto">
            <a:xfrm>
              <a:off x="2974" y="1183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50" name="直接连接符 21513"/>
            <p:cNvSpPr>
              <a:spLocks noChangeShapeType="1"/>
            </p:cNvSpPr>
            <p:nvPr/>
          </p:nvSpPr>
          <p:spPr bwMode="auto">
            <a:xfrm>
              <a:off x="2477" y="1170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51" name="直接连接符 21514"/>
            <p:cNvSpPr>
              <a:spLocks noChangeShapeType="1"/>
            </p:cNvSpPr>
            <p:nvPr/>
          </p:nvSpPr>
          <p:spPr bwMode="auto">
            <a:xfrm>
              <a:off x="3882" y="1174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52" name="直接连接符 21515"/>
            <p:cNvSpPr>
              <a:spLocks noChangeShapeType="1"/>
            </p:cNvSpPr>
            <p:nvPr/>
          </p:nvSpPr>
          <p:spPr bwMode="auto">
            <a:xfrm>
              <a:off x="3432" y="1183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53" name="直接连接符 21516"/>
            <p:cNvSpPr>
              <a:spLocks noChangeShapeType="1"/>
            </p:cNvSpPr>
            <p:nvPr/>
          </p:nvSpPr>
          <p:spPr bwMode="auto">
            <a:xfrm>
              <a:off x="4336" y="1170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654" name="直接连接符 21517"/>
            <p:cNvSpPr>
              <a:spLocks noChangeShapeType="1"/>
            </p:cNvSpPr>
            <p:nvPr/>
          </p:nvSpPr>
          <p:spPr bwMode="auto">
            <a:xfrm>
              <a:off x="4811" y="1161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28" name="圆角矩形标注 6"/>
          <p:cNvSpPr>
            <a:spLocks noChangeArrowheads="1"/>
          </p:cNvSpPr>
          <p:nvPr/>
        </p:nvSpPr>
        <p:spPr bwMode="auto">
          <a:xfrm>
            <a:off x="8163288" y="2348534"/>
            <a:ext cx="1314278" cy="659119"/>
          </a:xfrm>
          <a:prstGeom prst="wedgeRoundRectCallout">
            <a:avLst>
              <a:gd name="adj1" fmla="val -74007"/>
              <a:gd name="adj2" fmla="val 14991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b="1" dirty="0">
                <a:latin typeface="Times New Roman" pitchFamily="18" charset="0"/>
                <a:cs typeface="Times New Roman" pitchFamily="18" charset="0"/>
              </a:rPr>
              <a:t>楚国</a:t>
            </a:r>
          </a:p>
        </p:txBody>
      </p:sp>
      <p:sp>
        <p:nvSpPr>
          <p:cNvPr id="5127" name="圆角矩形标注 5"/>
          <p:cNvSpPr>
            <a:spLocks noChangeArrowheads="1"/>
          </p:cNvSpPr>
          <p:nvPr/>
        </p:nvSpPr>
        <p:spPr bwMode="auto">
          <a:xfrm>
            <a:off x="5494167" y="2426499"/>
            <a:ext cx="1285512" cy="503191"/>
          </a:xfrm>
          <a:prstGeom prst="wedgeRoundRectCallout">
            <a:avLst>
              <a:gd name="adj1" fmla="val -37318"/>
              <a:gd name="adj2" fmla="val 19825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b="1" dirty="0">
                <a:latin typeface="Times New Roman" pitchFamily="18" charset="0"/>
                <a:cs typeface="Times New Roman" pitchFamily="18" charset="0"/>
              </a:rPr>
              <a:t>魏国</a:t>
            </a:r>
          </a:p>
        </p:txBody>
      </p:sp>
      <p:sp>
        <p:nvSpPr>
          <p:cNvPr id="5126" name="圆角矩形标注 4"/>
          <p:cNvSpPr>
            <a:spLocks noChangeArrowheads="1"/>
          </p:cNvSpPr>
          <p:nvPr/>
        </p:nvSpPr>
        <p:spPr bwMode="auto">
          <a:xfrm>
            <a:off x="3357063" y="1902041"/>
            <a:ext cx="2181189" cy="597864"/>
          </a:xfrm>
          <a:prstGeom prst="wedgeRoundRectCallout">
            <a:avLst>
              <a:gd name="adj1" fmla="val -46813"/>
              <a:gd name="adj2" fmla="val 24314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现在的位置</a:t>
            </a:r>
          </a:p>
        </p:txBody>
      </p:sp>
    </p:spTree>
    <p:extLst>
      <p:ext uri="{BB962C8B-B14F-4D97-AF65-F5344CB8AC3E}">
        <p14:creationId xmlns:p14="http://schemas.microsoft.com/office/powerpoint/2010/main" val="182683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5130" grpId="0"/>
      <p:bldP spid="5131" grpId="0"/>
      <p:bldP spid="5128" grpId="0" animBg="1"/>
      <p:bldP spid="5127" grpId="0" animBg="1"/>
      <p:bldP spid="51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1" name="矩形 5160"/>
          <p:cNvSpPr>
            <a:spLocks noChangeArrowheads="1"/>
          </p:cNvSpPr>
          <p:nvPr/>
        </p:nvSpPr>
        <p:spPr bwMode="auto">
          <a:xfrm>
            <a:off x="1909312" y="2017560"/>
            <a:ext cx="10003768" cy="127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0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两位同学背靠背站好（分左右）</a:t>
            </a:r>
            <a:r>
              <a:rPr lang="zh-CN" altLang="en-US" sz="3000" noProof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zh-CN" altLang="en-US" sz="3000" noProof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规定向右为正</a:t>
            </a:r>
            <a:r>
              <a:rPr lang="zh-CN" altLang="en-US" sz="3000" noProof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zh-CN" altLang="en-US" sz="3000" noProof="1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以</a:t>
            </a:r>
            <a:endParaRPr lang="en-US" altLang="zh-CN" sz="3000" noProof="1" smtClean="0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3000" noProof="1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两</a:t>
            </a:r>
            <a:r>
              <a:rPr lang="zh-CN" altLang="en-US" sz="3000" noProof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位同学未走时的位置为原点，</a:t>
            </a:r>
            <a:r>
              <a:rPr lang="zh-CN" altLang="en-US" sz="3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两人各自向前走3步，则：</a:t>
            </a:r>
            <a:endParaRPr lang="zh-CN" altLang="en-US" sz="3000" noProof="1">
              <a:solidFill>
                <a:srgbClr val="00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0" name="内容占位符 5121"/>
          <p:cNvSpPr>
            <a:spLocks noGrp="1" noChangeArrowheads="1"/>
          </p:cNvSpPr>
          <p:nvPr/>
        </p:nvSpPr>
        <p:spPr bwMode="auto">
          <a:xfrm>
            <a:off x="2369687" y="3259480"/>
            <a:ext cx="8429585" cy="171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algn="just" fontAlgn="t">
              <a:lnSpc>
                <a:spcPct val="125000"/>
              </a:lnSpc>
              <a:spcBef>
                <a:spcPts val="0"/>
              </a:spcBef>
              <a:buClr>
                <a:srgbClr val="963B22"/>
              </a:buClr>
              <a:buSzPct val="110000"/>
              <a:defRPr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右边同学所在位置，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记作</a:t>
            </a:r>
            <a:r>
              <a:rPr lang="zh-CN" altLang="en-US" sz="3200" u="sng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 fontAlgn="t">
              <a:lnSpc>
                <a:spcPct val="125000"/>
              </a:lnSpc>
              <a:spcBef>
                <a:spcPts val="0"/>
              </a:spcBef>
              <a:buClr>
                <a:srgbClr val="963B22"/>
              </a:buClr>
              <a:buSzPct val="110000"/>
              <a:defRPr/>
            </a:pP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左边同学所在位置 ，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记作</a:t>
            </a:r>
            <a:r>
              <a:rPr lang="zh-CN" altLang="en-US" sz="3200" dirty="0">
                <a:solidFill>
                  <a:srgbClr val="00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3200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</a:t>
            </a:r>
            <a:r>
              <a:rPr lang="en-US" altLang="zh-CN" sz="3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37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700" u="sng" dirty="0">
              <a:solidFill>
                <a:srgbClr val="00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51" y="4901271"/>
            <a:ext cx="8094663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1" name="文本框 5150"/>
          <p:cNvSpPr txBox="1">
            <a:spLocks noChangeArrowheads="1"/>
          </p:cNvSpPr>
          <p:nvPr/>
        </p:nvSpPr>
        <p:spPr bwMode="auto">
          <a:xfrm>
            <a:off x="3014099" y="5568496"/>
            <a:ext cx="8519418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对照数轴,说出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3与+3两数的相同点和不同点.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8689" name="文本框 6151"/>
          <p:cNvSpPr txBox="1">
            <a:spLocks noChangeArrowheads="1"/>
          </p:cNvSpPr>
          <p:nvPr/>
        </p:nvSpPr>
        <p:spPr bwMode="auto">
          <a:xfrm>
            <a:off x="6584480" y="1402691"/>
            <a:ext cx="1469121" cy="61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  <a:sym typeface="宋体" pitchFamily="2" charset="-122"/>
              </a:rPr>
              <a:t>相反数</a:t>
            </a:r>
          </a:p>
        </p:txBody>
      </p:sp>
      <p:grpSp>
        <p:nvGrpSpPr>
          <p:cNvPr id="28683" name="组合 4"/>
          <p:cNvGrpSpPr>
            <a:grpSpLocks/>
          </p:cNvGrpSpPr>
          <p:nvPr/>
        </p:nvGrpSpPr>
        <p:grpSpPr bwMode="auto">
          <a:xfrm>
            <a:off x="4116929" y="1444506"/>
            <a:ext cx="2247607" cy="531240"/>
            <a:chOff x="3485" y="1168"/>
            <a:chExt cx="2654" cy="626"/>
          </a:xfrm>
        </p:grpSpPr>
        <p:sp>
          <p:nvSpPr>
            <p:cNvPr id="2" name="圆角矩形 1"/>
            <p:cNvSpPr/>
            <p:nvPr/>
          </p:nvSpPr>
          <p:spPr>
            <a:xfrm>
              <a:off x="3485" y="1168"/>
              <a:ext cx="2654" cy="6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8687" name="矩形 1"/>
            <p:cNvSpPr>
              <a:spLocks noChangeArrowheads="1"/>
            </p:cNvSpPr>
            <p:nvPr/>
          </p:nvSpPr>
          <p:spPr bwMode="auto">
            <a:xfrm>
              <a:off x="3793" y="1203"/>
              <a:ext cx="2041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知识点 </a:t>
              </a:r>
              <a:r>
                <a:rPr lang="en-US" altLang="zh-CN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989055" y="3389543"/>
            <a:ext cx="1064545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415819" y="4075575"/>
            <a:ext cx="713224" cy="6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–3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5" t="8056" r="28642" b="7438"/>
          <a:stretch/>
        </p:blipFill>
        <p:spPr>
          <a:xfrm>
            <a:off x="858774" y="2879494"/>
            <a:ext cx="1516184" cy="2637367"/>
          </a:xfrm>
          <a:prstGeom prst="rect">
            <a:avLst/>
          </a:prstGeom>
          <a:scene3d>
            <a:camera prst="orthographicFront">
              <a:rot lat="0" lon="17999983" rev="0"/>
            </a:camera>
            <a:lightRig rig="threePt" dir="t"/>
          </a:scene3d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091" b="100000" l="67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8" t="11025"/>
          <a:stretch/>
        </p:blipFill>
        <p:spPr bwMode="auto">
          <a:xfrm>
            <a:off x="171159" y="2804965"/>
            <a:ext cx="1160206" cy="2709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419948" y="3484769"/>
            <a:ext cx="4512321" cy="2014553"/>
            <a:chOff x="2383632" y="1741392"/>
            <a:chExt cx="4181475" cy="2370736"/>
          </a:xfrm>
        </p:grpSpPr>
        <p:sp>
          <p:nvSpPr>
            <p:cNvPr id="7" name="圆角矩形标注 6"/>
            <p:cNvSpPr/>
            <p:nvPr/>
          </p:nvSpPr>
          <p:spPr>
            <a:xfrm>
              <a:off x="2383632" y="1741392"/>
              <a:ext cx="4181475" cy="2370736"/>
            </a:xfrm>
            <a:prstGeom prst="wedgeRoundRectCallout">
              <a:avLst>
                <a:gd name="adj1" fmla="val 89645"/>
                <a:gd name="adj2" fmla="val 64911"/>
                <a:gd name="adj3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160" name="文本框 5159"/>
            <p:cNvSpPr txBox="1">
              <a:spLocks noChangeArrowheads="1"/>
            </p:cNvSpPr>
            <p:nvPr/>
          </p:nvSpPr>
          <p:spPr bwMode="auto">
            <a:xfrm>
              <a:off x="2383632" y="2005348"/>
              <a:ext cx="4049582" cy="188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3200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   你还能说出具备这些特征的成对的数吗？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903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151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/>
          <p:nvPr/>
        </p:nvSpPr>
        <p:spPr>
          <a:xfrm>
            <a:off x="646413" y="1956247"/>
            <a:ext cx="11121922" cy="430579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  </a:t>
            </a:r>
            <a:r>
              <a:rPr lang="zh-CN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活动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观察下列一组数＋1和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1，＋2.5和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2.5，＋4</a:t>
            </a: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4，并把它们在数轴上表示出来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40000"/>
              </a:lnSpc>
              <a:defRPr/>
            </a:pPr>
            <a:endParaRPr lang="en-US" altLang="zh-CN" sz="32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   【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思考</a:t>
            </a:r>
            <a:r>
              <a:rPr lang="en-US" altLang="zh-CN" sz="3200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】 </a:t>
            </a:r>
            <a:r>
              <a:rPr lang="zh-CN" altLang="en-US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上述各对数之间有什么特点</a:t>
            </a:r>
            <a:r>
              <a:rPr lang="zh-CN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1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altLang="zh-CN" sz="2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请写出一组具有上述特点的数</a:t>
            </a:r>
            <a:r>
              <a:rPr lang="en-US" altLang="zh-CN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zh-CN" sz="2100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sz="21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altLang="zh-CN" sz="2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  <a:r>
              <a:rPr lang="zh-CN" altLang="en-US" sz="32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表示各对数的点在数轴上有什么位置关系</a:t>
            </a:r>
            <a:r>
              <a:rPr lang="zh-CN" altLang="en-US" sz="3200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  <a:endParaRPr lang="zh-CN" altLang="zh-CN" sz="21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sz="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802" name="圆角矩形 31"/>
          <p:cNvSpPr>
            <a:spLocks noChangeArrowheads="1"/>
          </p:cNvSpPr>
          <p:nvPr/>
        </p:nvSpPr>
        <p:spPr bwMode="auto">
          <a:xfrm>
            <a:off x="110051" y="1249117"/>
            <a:ext cx="12194647" cy="707130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</p:spPr>
        <p:txBody>
          <a:bodyPr lIns="121917" tIns="60958" rIns="121917" bIns="6095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探究一</a:t>
            </a:r>
            <a:r>
              <a: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 相反数的概念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4861"/>
          <a:stretch/>
        </p:blipFill>
        <p:spPr bwMode="auto">
          <a:xfrm>
            <a:off x="584123" y="2121391"/>
            <a:ext cx="822076" cy="83522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5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124398" y="4102944"/>
            <a:ext cx="5877219" cy="982361"/>
            <a:chOff x="7178" y="1027"/>
            <a:chExt cx="9257" cy="1547"/>
          </a:xfrm>
        </p:grpSpPr>
        <p:sp>
          <p:nvSpPr>
            <p:cNvPr id="30742" name="矩形 3"/>
            <p:cNvSpPr>
              <a:spLocks noChangeArrowheads="1"/>
            </p:cNvSpPr>
            <p:nvPr/>
          </p:nvSpPr>
          <p:spPr bwMode="auto">
            <a:xfrm>
              <a:off x="14393" y="1028"/>
              <a:ext cx="2042" cy="154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43" name="矩形 2"/>
            <p:cNvSpPr>
              <a:spLocks noChangeArrowheads="1"/>
            </p:cNvSpPr>
            <p:nvPr/>
          </p:nvSpPr>
          <p:spPr bwMode="auto">
            <a:xfrm>
              <a:off x="7178" y="1027"/>
              <a:ext cx="2042" cy="154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180" name="Text Box 9"/>
          <p:cNvSpPr txBox="1"/>
          <p:nvPr/>
        </p:nvSpPr>
        <p:spPr>
          <a:xfrm>
            <a:off x="1965749" y="1246900"/>
            <a:ext cx="9993530" cy="133459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活动</a:t>
            </a:r>
            <a:r>
              <a:rPr lang="en-US" altLang="zh-CN" sz="3200" noProof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noProof="1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请观察下面这两个数，它们有什么异同点</a:t>
            </a: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  <a:endParaRPr lang="en-US" altLang="zh-CN" sz="3200" noProof="1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noProof="1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你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还能</a:t>
            </a:r>
            <a:r>
              <a:rPr lang="zh-CN" altLang="zh-CN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列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举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两个</a:t>
            </a:r>
            <a:r>
              <a:rPr lang="zh-CN" altLang="en-US" sz="3200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这样的数吗？</a:t>
            </a:r>
          </a:p>
        </p:txBody>
      </p:sp>
      <p:graphicFrame>
        <p:nvGraphicFramePr>
          <p:cNvPr id="6153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821926"/>
              </p:ext>
            </p:extLst>
          </p:nvPr>
        </p:nvGraphicFramePr>
        <p:xfrm>
          <a:off x="3282074" y="3973798"/>
          <a:ext cx="2192581" cy="126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r:id="rId3" imgW="342720" imgH="177480" progId="Equation.3">
                  <p:embed/>
                </p:oleObj>
              </mc:Choice>
              <mc:Fallback>
                <p:oleObj r:id="rId3" imgW="342720" imgH="177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074" y="3973798"/>
                        <a:ext cx="2192581" cy="126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300312"/>
              </p:ext>
            </p:extLst>
          </p:nvPr>
        </p:nvGraphicFramePr>
        <p:xfrm>
          <a:off x="7923321" y="4045781"/>
          <a:ext cx="2205280" cy="1141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Equation" r:id="rId5" imgW="342720" imgH="177480" progId="Equation.DSMT4">
                  <p:embed/>
                </p:oleObj>
              </mc:Choice>
              <mc:Fallback>
                <p:oleObj name="Equation" r:id="rId5" imgW="342720" imgH="177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3321" y="4045781"/>
                        <a:ext cx="2205280" cy="11411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725453" y="5072602"/>
            <a:ext cx="4571405" cy="1050110"/>
            <a:chOff x="1536" y="2691"/>
            <a:chExt cx="2880" cy="864"/>
          </a:xfrm>
        </p:grpSpPr>
        <p:sp>
          <p:nvSpPr>
            <p:cNvPr id="30739" name="Line 13"/>
            <p:cNvSpPr>
              <a:spLocks noChangeShapeType="1"/>
            </p:cNvSpPr>
            <p:nvPr/>
          </p:nvSpPr>
          <p:spPr bwMode="auto">
            <a:xfrm>
              <a:off x="1536" y="2691"/>
              <a:ext cx="0" cy="86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40" name="Line 14"/>
            <p:cNvSpPr>
              <a:spLocks noChangeShapeType="1"/>
            </p:cNvSpPr>
            <p:nvPr/>
          </p:nvSpPr>
          <p:spPr bwMode="auto">
            <a:xfrm>
              <a:off x="1536" y="3552"/>
              <a:ext cx="288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41" name="Line 15"/>
            <p:cNvSpPr>
              <a:spLocks noChangeShapeType="1"/>
            </p:cNvSpPr>
            <p:nvPr/>
          </p:nvSpPr>
          <p:spPr bwMode="auto">
            <a:xfrm>
              <a:off x="4416" y="2691"/>
              <a:ext cx="0" cy="86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6213276" y="5548963"/>
            <a:ext cx="1887821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数字相同</a:t>
            </a:r>
          </a:p>
        </p:txBody>
      </p:sp>
      <p:sp>
        <p:nvSpPr>
          <p:cNvPr id="97301" name="Text Box 21"/>
          <p:cNvSpPr txBox="1">
            <a:spLocks noChangeArrowheads="1"/>
          </p:cNvSpPr>
          <p:nvPr/>
        </p:nvSpPr>
        <p:spPr bwMode="auto">
          <a:xfrm>
            <a:off x="5654549" y="3167160"/>
            <a:ext cx="1724858" cy="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符号不同</a:t>
            </a:r>
          </a:p>
        </p:txBody>
      </p:sp>
      <p:sp>
        <p:nvSpPr>
          <p:cNvPr id="97304" name="Oval 24"/>
          <p:cNvSpPr>
            <a:spLocks noChangeArrowheads="1"/>
          </p:cNvSpPr>
          <p:nvPr/>
        </p:nvSpPr>
        <p:spPr bwMode="auto">
          <a:xfrm>
            <a:off x="3273609" y="4528506"/>
            <a:ext cx="850789" cy="19475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305" name="Oval 25"/>
          <p:cNvSpPr>
            <a:spLocks noChangeArrowheads="1"/>
          </p:cNvSpPr>
          <p:nvPr/>
        </p:nvSpPr>
        <p:spPr bwMode="auto">
          <a:xfrm>
            <a:off x="8080054" y="4528506"/>
            <a:ext cx="520390" cy="29922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692654" y="3095178"/>
            <a:ext cx="4647595" cy="1219482"/>
            <a:chOff x="816" y="1488"/>
            <a:chExt cx="2928" cy="768"/>
          </a:xfrm>
        </p:grpSpPr>
        <p:sp>
          <p:nvSpPr>
            <p:cNvPr id="30736" name="Line 17"/>
            <p:cNvSpPr>
              <a:spLocks noChangeShapeType="1"/>
            </p:cNvSpPr>
            <p:nvPr/>
          </p:nvSpPr>
          <p:spPr bwMode="auto">
            <a:xfrm flipV="1">
              <a:off x="816" y="1488"/>
              <a:ext cx="0" cy="72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7" name="Line 18"/>
            <p:cNvSpPr>
              <a:spLocks noChangeShapeType="1"/>
            </p:cNvSpPr>
            <p:nvPr/>
          </p:nvSpPr>
          <p:spPr bwMode="auto">
            <a:xfrm>
              <a:off x="816" y="1488"/>
              <a:ext cx="29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8" name="Line 19"/>
            <p:cNvSpPr>
              <a:spLocks noChangeShapeType="1"/>
            </p:cNvSpPr>
            <p:nvPr/>
          </p:nvSpPr>
          <p:spPr bwMode="auto">
            <a:xfrm>
              <a:off x="3744" y="1488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4861"/>
          <a:stretch/>
        </p:blipFill>
        <p:spPr bwMode="auto">
          <a:xfrm>
            <a:off x="1143673" y="1246900"/>
            <a:ext cx="822076" cy="835223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57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0" grpId="0"/>
      <p:bldP spid="97301" grpId="0"/>
      <p:bldP spid="97304" grpId="0" bldLvl="0" animBg="1"/>
      <p:bldP spid="9730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359432" y="2027033"/>
            <a:ext cx="9923757" cy="86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定义：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只有符号不同的两个数叫做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互为相反数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196" name="Text Box 21"/>
          <p:cNvSpPr txBox="1">
            <a:spLocks noChangeArrowheads="1"/>
          </p:cNvSpPr>
          <p:nvPr/>
        </p:nvSpPr>
        <p:spPr bwMode="auto">
          <a:xfrm>
            <a:off x="1367188" y="3487591"/>
            <a:ext cx="7707111" cy="233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3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</a:rPr>
              <a:t>一般地，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和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–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互为相反数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特别地，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的相反数是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0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，这里，</a:t>
            </a:r>
            <a:r>
              <a:rPr lang="en-US" altLang="zh-CN" sz="3200" i="1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a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表示任意一个数，可以是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正数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、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负数</a:t>
            </a:r>
            <a:r>
              <a:rPr lang="zh-CN" altLang="en-US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，也可以是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0</a:t>
            </a:r>
            <a:r>
              <a:rPr lang="en-US" altLang="zh-CN" sz="3200" dirty="0">
                <a:latin typeface="Times New Roman" pitchFamily="18" charset="0"/>
                <a:cs typeface="Times New Roman" pitchFamily="18" charset="0"/>
                <a:sym typeface="宋体" pitchFamily="2" charset="-122"/>
              </a:rPr>
              <a:t>.</a:t>
            </a:r>
            <a:endParaRPr lang="en-US" altLang="zh-CN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8857662" y="2797406"/>
            <a:ext cx="3020451" cy="2294010"/>
            <a:chOff x="9868" y="4113"/>
            <a:chExt cx="2742" cy="1440"/>
          </a:xfrm>
        </p:grpSpPr>
        <p:sp>
          <p:nvSpPr>
            <p:cNvPr id="31758" name="爆炸形 1 1"/>
            <p:cNvSpPr>
              <a:spLocks noChangeArrowheads="1"/>
            </p:cNvSpPr>
            <p:nvPr/>
          </p:nvSpPr>
          <p:spPr bwMode="auto">
            <a:xfrm>
              <a:off x="9868" y="4113"/>
              <a:ext cx="2742" cy="1440"/>
            </a:xfrm>
            <a:prstGeom prst="irregularSeal1">
              <a:avLst/>
            </a:prstGeom>
            <a:solidFill>
              <a:schemeClr val="accent1"/>
            </a:solidFill>
            <a:ln w="9525">
              <a:solidFill>
                <a:srgbClr val="CC006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759" name="文本框 2"/>
            <p:cNvSpPr txBox="1">
              <a:spLocks noChangeArrowheads="1"/>
            </p:cNvSpPr>
            <p:nvPr/>
          </p:nvSpPr>
          <p:spPr bwMode="auto">
            <a:xfrm>
              <a:off x="10135" y="4592"/>
              <a:ext cx="2208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dirty="0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代数意义</a:t>
              </a:r>
            </a:p>
          </p:txBody>
        </p:sp>
      </p:grpSp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3848760" y="2180056"/>
            <a:ext cx="4931635" cy="960448"/>
            <a:chOff x="4049" y="2706"/>
            <a:chExt cx="7771" cy="1517"/>
          </a:xfrm>
        </p:grpSpPr>
        <p:cxnSp>
          <p:nvCxnSpPr>
            <p:cNvPr id="31756" name="直接箭头连接符 3"/>
            <p:cNvCxnSpPr>
              <a:cxnSpLocks noChangeShapeType="1"/>
            </p:cNvCxnSpPr>
            <p:nvPr/>
          </p:nvCxnSpPr>
          <p:spPr bwMode="auto">
            <a:xfrm>
              <a:off x="6815" y="3674"/>
              <a:ext cx="5005" cy="549"/>
            </a:xfrm>
            <a:prstGeom prst="straightConnector1">
              <a:avLst/>
            </a:prstGeom>
            <a:noFill/>
            <a:ln w="15875">
              <a:solidFill>
                <a:srgbClr val="CC0066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7" name="矩形 4"/>
            <p:cNvSpPr>
              <a:spLocks noChangeArrowheads="1"/>
            </p:cNvSpPr>
            <p:nvPr/>
          </p:nvSpPr>
          <p:spPr bwMode="auto">
            <a:xfrm>
              <a:off x="4049" y="2706"/>
              <a:ext cx="2670" cy="968"/>
            </a:xfrm>
            <a:prstGeom prst="rect">
              <a:avLst/>
            </a:prstGeom>
            <a:noFill/>
            <a:ln w="2540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03692" y="1241409"/>
            <a:ext cx="3253394" cy="863799"/>
            <a:chOff x="3131762" y="248416"/>
            <a:chExt cx="2440363" cy="647699"/>
          </a:xfrm>
        </p:grpSpPr>
        <p:sp>
          <p:nvSpPr>
            <p:cNvPr id="18" name="圆角矩形 17"/>
            <p:cNvSpPr/>
            <p:nvPr/>
          </p:nvSpPr>
          <p:spPr>
            <a:xfrm>
              <a:off x="3343275" y="334907"/>
              <a:ext cx="2228850" cy="47471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solidFill>
                    <a:schemeClr val="tx1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 归纳总结</a:t>
              </a: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0" t="22977" r="30278" b="33898"/>
            <a:stretch/>
          </p:blipFill>
          <p:spPr>
            <a:xfrm>
              <a:off x="3131762" y="248416"/>
              <a:ext cx="687763" cy="647699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454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196" grpId="0"/>
      <p:bldP spid="819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186148" y="1357982"/>
            <a:ext cx="7187422" cy="630942"/>
            <a:chOff x="428625" y="641350"/>
            <a:chExt cx="5391268" cy="473096"/>
          </a:xfrm>
        </p:grpSpPr>
        <p:grpSp>
          <p:nvGrpSpPr>
            <p:cNvPr id="32772" name="组合 6"/>
            <p:cNvGrpSpPr>
              <a:grpSpLocks/>
            </p:cNvGrpSpPr>
            <p:nvPr/>
          </p:nvGrpSpPr>
          <p:grpSpPr bwMode="auto">
            <a:xfrm>
              <a:off x="428625" y="641350"/>
              <a:ext cx="1858963" cy="473096"/>
              <a:chOff x="427462" y="558484"/>
              <a:chExt cx="1858351" cy="473402"/>
            </a:xfrm>
          </p:grpSpPr>
          <p:grpSp>
            <p:nvGrpSpPr>
              <p:cNvPr id="32774" name="组合 5"/>
              <p:cNvGrpSpPr>
                <a:grpSpLocks/>
              </p:cNvGrpSpPr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2177459" y="-557352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507550" y="-557352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2837642" y="-557352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3167733" y="-557352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3567652" y="-557352"/>
                  <a:ext cx="426897" cy="42572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eaLnBrk="0" hangingPunct="0">
                    <a:buFontTx/>
                    <a:buNone/>
                    <a:defRPr/>
                  </a:pPr>
                  <a:endParaRPr kumimoji="1" lang="zh-CN" altLang="en-US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2775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4"/>
                <a:ext cx="1829953" cy="473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dist"/>
                <a:r>
                  <a:rPr lang="zh-CN" altLang="en-US" sz="35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350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35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9889" name="文本框 1"/>
            <p:cNvSpPr txBox="1">
              <a:spLocks noChangeArrowheads="1"/>
            </p:cNvSpPr>
            <p:nvPr/>
          </p:nvSpPr>
          <p:spPr bwMode="auto">
            <a:xfrm>
              <a:off x="2657593" y="666139"/>
              <a:ext cx="3162300" cy="438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指出有理数的相反数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95762" y="1982021"/>
            <a:ext cx="10067672" cy="23396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例</a:t>
            </a:r>
            <a:r>
              <a:rPr lang="en-US" altLang="zh-CN" sz="32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 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写出下列各数的相反数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             9,             -0.3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-2</a:t>
            </a:r>
            <a:r>
              <a:rPr lang="zh-CN" altLang="en-US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               </a:t>
            </a:r>
            <a:r>
              <a:rPr lang="en-US" altLang="zh-CN" sz="32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zh-CN" altLang="en-US" sz="32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2167" y="4745106"/>
            <a:ext cx="7998788" cy="6156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-9               0.3               2              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3176704" y="3677501"/>
            <a:ext cx="0" cy="9122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132249" y="3685052"/>
            <a:ext cx="0" cy="864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7062398" y="3685052"/>
            <a:ext cx="0" cy="9122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8929055" y="3715610"/>
            <a:ext cx="0" cy="864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403768"/>
              </p:ext>
            </p:extLst>
          </p:nvPr>
        </p:nvGraphicFramePr>
        <p:xfrm>
          <a:off x="8772175" y="2575447"/>
          <a:ext cx="359953" cy="960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Equation" r:id="rId4" imgW="152280" imgH="406080" progId="Equation.DSMT4">
                  <p:embed/>
                </p:oleObj>
              </mc:Choice>
              <mc:Fallback>
                <p:oleObj name="Equation" r:id="rId4" imgW="1522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72175" y="2575447"/>
                        <a:ext cx="359953" cy="960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689815"/>
              </p:ext>
            </p:extLst>
          </p:nvPr>
        </p:nvGraphicFramePr>
        <p:xfrm>
          <a:off x="8617946" y="4558240"/>
          <a:ext cx="598939" cy="959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Equation" r:id="rId6" imgW="253800" imgH="406080" progId="Equation.DSMT4">
                  <p:embed/>
                </p:oleObj>
              </mc:Choice>
              <mc:Fallback>
                <p:oleObj name="Equation" r:id="rId6" imgW="253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17946" y="4558240"/>
                        <a:ext cx="598939" cy="959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664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3398</TotalTime>
  <Words>1914</Words>
  <Application>Microsoft Office PowerPoint</Application>
  <PresentationFormat>自定义</PresentationFormat>
  <Paragraphs>228</Paragraphs>
  <Slides>31</Slides>
  <Notes>14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4" baseType="lpstr">
      <vt:lpstr>1_自定义设计方案</vt:lpstr>
      <vt:lpstr>Microsoft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世纪金榜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81</cp:revision>
  <cp:lastPrinted>2001-09-13T10:59:37Z</cp:lastPrinted>
  <dcterms:created xsi:type="dcterms:W3CDTF">2001-09-13T10:49:27Z</dcterms:created>
  <dcterms:modified xsi:type="dcterms:W3CDTF">2024-08-21T07:16:02Z</dcterms:modified>
</cp:coreProperties>
</file>